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64" r:id="rId7"/>
    <p:sldId id="261" r:id="rId8"/>
    <p:sldId id="257" r:id="rId9"/>
    <p:sldId id="259" r:id="rId10"/>
    <p:sldId id="260" r:id="rId11"/>
    <p:sldId id="26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A488A-DCDF-4882-AEFB-47CBACC62718}" v="197" dt="2020-07-21T20:47:44.704"/>
    <p1510:client id="{E06C7C30-2EC1-4C01-AAD8-79E5090FC103}" v="57" dt="2020-07-20T22:15:06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YSSA FERREIRA MARTILE" userId="S::laryssa.fmartile@senacsp.edu.br::56476bd2-8778-4dda-997b-4b6b2bec45d9" providerId="AD" clId="Web-{E06C7C30-2EC1-4C01-AAD8-79E5090FC103}"/>
    <pc:docChg chg="modSld">
      <pc:chgData name="LARYSSA FERREIRA MARTILE" userId="S::laryssa.fmartile@senacsp.edu.br::56476bd2-8778-4dda-997b-4b6b2bec45d9" providerId="AD" clId="Web-{E06C7C30-2EC1-4C01-AAD8-79E5090FC103}" dt="2020-07-20T22:15:06.031" v="55" actId="20577"/>
      <pc:docMkLst>
        <pc:docMk/>
      </pc:docMkLst>
      <pc:sldChg chg="modSp">
        <pc:chgData name="LARYSSA FERREIRA MARTILE" userId="S::laryssa.fmartile@senacsp.edu.br::56476bd2-8778-4dda-997b-4b6b2bec45d9" providerId="AD" clId="Web-{E06C7C30-2EC1-4C01-AAD8-79E5090FC103}" dt="2020-07-20T22:15:04.563" v="53" actId="20577"/>
        <pc:sldMkLst>
          <pc:docMk/>
          <pc:sldMk cId="1199590939" sldId="256"/>
        </pc:sldMkLst>
        <pc:spChg chg="mod">
          <ac:chgData name="LARYSSA FERREIRA MARTILE" userId="S::laryssa.fmartile@senacsp.edu.br::56476bd2-8778-4dda-997b-4b6b2bec45d9" providerId="AD" clId="Web-{E06C7C30-2EC1-4C01-AAD8-79E5090FC103}" dt="2020-07-20T22:15:04.563" v="53" actId="20577"/>
          <ac:spMkLst>
            <pc:docMk/>
            <pc:sldMk cId="1199590939" sldId="256"/>
            <ac:spMk id="5" creationId="{BED98883-1F0E-42AF-9E52-A506CEC0FBA5}"/>
          </ac:spMkLst>
        </pc:spChg>
      </pc:sldChg>
    </pc:docChg>
  </pc:docChgLst>
  <pc:docChgLst>
    <pc:chgData name="LARYSSA FERREIRA MARTILE" userId="S::laryssa.fmartile@senacsp.edu.br::56476bd2-8778-4dda-997b-4b6b2bec45d9" providerId="AD" clId="Web-{972A488A-DCDF-4882-AEFB-47CBACC62718}"/>
    <pc:docChg chg="delSld modSld">
      <pc:chgData name="LARYSSA FERREIRA MARTILE" userId="S::laryssa.fmartile@senacsp.edu.br::56476bd2-8778-4dda-997b-4b6b2bec45d9" providerId="AD" clId="Web-{972A488A-DCDF-4882-AEFB-47CBACC62718}" dt="2020-07-21T20:47:44.704" v="190"/>
      <pc:docMkLst>
        <pc:docMk/>
      </pc:docMkLst>
      <pc:sldChg chg="modSp del">
        <pc:chgData name="LARYSSA FERREIRA MARTILE" userId="S::laryssa.fmartile@senacsp.edu.br::56476bd2-8778-4dda-997b-4b6b2bec45d9" providerId="AD" clId="Web-{972A488A-DCDF-4882-AEFB-47CBACC62718}" dt="2020-07-21T20:47:44.704" v="190"/>
        <pc:sldMkLst>
          <pc:docMk/>
          <pc:sldMk cId="4000092514" sldId="258"/>
        </pc:sldMkLst>
        <pc:spChg chg="mod">
          <ac:chgData name="LARYSSA FERREIRA MARTILE" userId="S::laryssa.fmartile@senacsp.edu.br::56476bd2-8778-4dda-997b-4b6b2bec45d9" providerId="AD" clId="Web-{972A488A-DCDF-4882-AEFB-47CBACC62718}" dt="2020-07-21T20:35:49.920" v="0" actId="14100"/>
          <ac:spMkLst>
            <pc:docMk/>
            <pc:sldMk cId="4000092514" sldId="258"/>
            <ac:spMk id="31" creationId="{72A60961-C7F9-4828-90E4-800439C4CB0E}"/>
          </ac:spMkLst>
        </pc:spChg>
      </pc:sldChg>
      <pc:sldChg chg="delSp modSp delAnim">
        <pc:chgData name="LARYSSA FERREIRA MARTILE" userId="S::laryssa.fmartile@senacsp.edu.br::56476bd2-8778-4dda-997b-4b6b2bec45d9" providerId="AD" clId="Web-{972A488A-DCDF-4882-AEFB-47CBACC62718}" dt="2020-07-21T20:46:20.389" v="189" actId="1076"/>
        <pc:sldMkLst>
          <pc:docMk/>
          <pc:sldMk cId="2473445850" sldId="261"/>
        </pc:sldMkLst>
        <pc:spChg chg="del">
          <ac:chgData name="LARYSSA FERREIRA MARTILE" userId="S::laryssa.fmartile@senacsp.edu.br::56476bd2-8778-4dda-997b-4b6b2bec45d9" providerId="AD" clId="Web-{972A488A-DCDF-4882-AEFB-47CBACC62718}" dt="2020-07-21T20:44:49.918" v="173"/>
          <ac:spMkLst>
            <pc:docMk/>
            <pc:sldMk cId="2473445850" sldId="261"/>
            <ac:spMk id="38" creationId="{9A93D9DA-6E14-4212-9FD0-C962AC75ABCD}"/>
          </ac:spMkLst>
        </pc:spChg>
        <pc:spChg chg="del">
          <ac:chgData name="LARYSSA FERREIRA MARTILE" userId="S::laryssa.fmartile@senacsp.edu.br::56476bd2-8778-4dda-997b-4b6b2bec45d9" providerId="AD" clId="Web-{972A488A-DCDF-4882-AEFB-47CBACC62718}" dt="2020-07-21T20:44:47.152" v="171"/>
          <ac:spMkLst>
            <pc:docMk/>
            <pc:sldMk cId="2473445850" sldId="261"/>
            <ac:spMk id="39" creationId="{BF37873F-CD47-4EC6-A6C0-EFAECA39DE7F}"/>
          </ac:spMkLst>
        </pc:spChg>
        <pc:spChg chg="del">
          <ac:chgData name="LARYSSA FERREIRA MARTILE" userId="S::laryssa.fmartile@senacsp.edu.br::56476bd2-8778-4dda-997b-4b6b2bec45d9" providerId="AD" clId="Web-{972A488A-DCDF-4882-AEFB-47CBACC62718}" dt="2020-07-21T20:44:54.543" v="174"/>
          <ac:spMkLst>
            <pc:docMk/>
            <pc:sldMk cId="2473445850" sldId="261"/>
            <ac:spMk id="40" creationId="{17D29B88-F84A-4787-9F0A-7B4F60B94B67}"/>
          </ac:spMkLst>
        </pc:spChg>
        <pc:spChg chg="del">
          <ac:chgData name="LARYSSA FERREIRA MARTILE" userId="S::laryssa.fmartile@senacsp.edu.br::56476bd2-8778-4dda-997b-4b6b2bec45d9" providerId="AD" clId="Web-{972A488A-DCDF-4882-AEFB-47CBACC62718}" dt="2020-07-21T20:44:48.715" v="172"/>
          <ac:spMkLst>
            <pc:docMk/>
            <pc:sldMk cId="2473445850" sldId="261"/>
            <ac:spMk id="41" creationId="{E7DE5FBC-1B77-4A00-8092-FC2188D8064A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6:11.029" v="187" actId="1076"/>
          <ac:spMkLst>
            <pc:docMk/>
            <pc:sldMk cId="2473445850" sldId="261"/>
            <ac:spMk id="67" creationId="{2D48F974-036A-4999-82F1-8666F3E909FE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58.638" v="186" actId="1076"/>
          <ac:spMkLst>
            <pc:docMk/>
            <pc:sldMk cId="2473445850" sldId="261"/>
            <ac:spMk id="68" creationId="{E4167DD6-8277-4A4A-8D24-B946AB55ABBA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11.950" v="175" actId="1076"/>
          <ac:spMkLst>
            <pc:docMk/>
            <pc:sldMk cId="2473445850" sldId="261"/>
            <ac:spMk id="70" creationId="{07109867-59A7-4891-9F90-CF226D01DDF9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20.200" v="177" actId="1076"/>
          <ac:spMkLst>
            <pc:docMk/>
            <pc:sldMk cId="2473445850" sldId="261"/>
            <ac:spMk id="71" creationId="{5F24AA71-A0D2-4154-80D4-B3EF1CB8E10C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29.982" v="179" actId="1076"/>
          <ac:spMkLst>
            <pc:docMk/>
            <pc:sldMk cId="2473445850" sldId="261"/>
            <ac:spMk id="72" creationId="{740C8A74-5FC8-43A1-BED5-D9918D029BD6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40.482" v="181" actId="1076"/>
          <ac:spMkLst>
            <pc:docMk/>
            <pc:sldMk cId="2473445850" sldId="261"/>
            <ac:spMk id="74" creationId="{A8A3B69D-CE9E-4F86-AF63-D4C99C399081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14.575" v="176" actId="1076"/>
          <ac:spMkLst>
            <pc:docMk/>
            <pc:sldMk cId="2473445850" sldId="261"/>
            <ac:spMk id="75" creationId="{E26BBC37-9EDF-40DC-8E74-DB930D3071CD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6:20.389" v="189" actId="1076"/>
          <ac:spMkLst>
            <pc:docMk/>
            <pc:sldMk cId="2473445850" sldId="261"/>
            <ac:spMk id="76" creationId="{0CDFEBB8-A04D-461A-8841-417710F4B0AC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23.169" v="178" actId="1076"/>
          <ac:spMkLst>
            <pc:docMk/>
            <pc:sldMk cId="2473445850" sldId="261"/>
            <ac:spMk id="77" creationId="{0F395E10-A1C9-4273-9C60-CBF7DA8A2F7F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6:15.545" v="188" actId="1076"/>
          <ac:spMkLst>
            <pc:docMk/>
            <pc:sldMk cId="2473445850" sldId="261"/>
            <ac:spMk id="78" creationId="{7BB8C0E1-2B1D-4DE0-B176-C09163D158A3}"/>
          </ac:spMkLst>
        </pc:spChg>
        <pc:spChg chg="mod">
          <ac:chgData name="LARYSSA FERREIRA MARTILE" userId="S::laryssa.fmartile@senacsp.edu.br::56476bd2-8778-4dda-997b-4b6b2bec45d9" providerId="AD" clId="Web-{972A488A-DCDF-4882-AEFB-47CBACC62718}" dt="2020-07-21T20:45:34.216" v="180" actId="1076"/>
          <ac:spMkLst>
            <pc:docMk/>
            <pc:sldMk cId="2473445850" sldId="261"/>
            <ac:spMk id="79" creationId="{5B4252A6-BF09-48E6-8172-B0D35D1577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9BFEC-60C8-4321-B5E2-24DB75619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5F18A1-9397-417F-B911-7FDE2B218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5991DC-1AE8-48F1-9139-A1409B47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225596-53BB-4CBE-A553-172A35BF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E0C83B-4DA8-41C0-8531-31D7B8EE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18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97465-F2D5-44D4-8F96-90AF8715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324DC-3126-43C9-BAE7-A2C91A592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4D94A9-EAB9-4746-BD91-47BAB574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C66033-29B0-466F-B7B6-C29A991D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BD20AA-0332-4E26-BF52-56C37463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66B6F6-BE92-47FD-AE4D-AEC2EF066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C2EDD7-5DE7-429B-9EC4-649E6427C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9AAB56-34E7-48C3-9C0E-C7D8E4BE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F72357-9288-43BA-8FE9-BB1FECDE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51FBED-2221-42D4-A3CA-1F778C68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5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9E0BB-899D-4216-B223-6516C703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7DD798-9CB8-4BF9-9341-DFFF62149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5D47DC-324F-4DCE-BF4F-C0EC8953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E5B7EE-FC99-4B8B-9C84-0203063E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64B122-902D-4942-BAE2-9EF30542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88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99F5A-A698-435D-8F00-A6724F46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81B3F1-5BB6-43A5-9C58-A2C4BC377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0D2DA6-32E8-49A4-8977-6251C734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FF3713-1F49-48D3-B86C-B95A8106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268CF5-0732-44FB-A901-09BAA4F7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56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6B517-D6E7-40A5-A59F-F7229A2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435096-9AA2-4A11-B266-B7CA495C7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789967-CC46-4549-BE72-94863AA26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358C5B-ACA0-4EBA-81ED-BEFD107E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B6E346-F629-410E-A78A-3AE3D6C8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A80FD-8C41-453C-8189-2120F565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6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81EA8-07A5-4AFA-9868-ECAC576C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C1ABB3-1924-42DF-A6D9-29F2EFAE5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EDB119-7E7F-4874-9D59-3AF738CB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424219-6FD0-456C-B2E1-98935101A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9A364B-4A02-4744-825C-6C90D643F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E3E64C-D3AA-4EE4-9A58-90AAC1D7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B6A9E3-092F-4D73-9B82-FF33F03D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5B40A0-21EA-49A0-BC56-D917E726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2FCB5-E43C-459F-8615-B4177A08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CB4FD9A-599B-42B4-9FC1-A88469BB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462539-C69A-41DA-983E-C24180B8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2EB5003-30EA-4B69-8B5A-C8120A97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05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8F15FE-03E5-4F9C-A232-2DA51A0B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484D27-0C1C-449A-97C8-B364A25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73DE64-247C-48B5-8663-8D9B5A16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67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F2E97-EB86-4001-A882-967F8B21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FE42C3-15C5-4AF5-8EC0-E59F8E03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57ACED-095A-447F-91CB-26B314DB2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8C00B8-811F-465F-9E17-0FA24332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EC96EC-E4C6-4314-9BD4-22B9A8FD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913DD7-D944-4129-9D1F-CBD9CFB1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5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EB027-946A-4FE8-A915-DC1C1A58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11613A7-1538-4E3F-9A5E-E47E2EB3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D4AB53-8E6A-4383-BAB7-DE20A5789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B8C101-0787-4904-BD43-D28A99E8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1FB2EA-C668-47E9-8B94-7A062C2E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A12B91-9E51-4E88-8AD0-57485B03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0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C9CB27-2FB4-4BAA-8BFE-23414822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6EEA32-46C8-48DA-BEA9-F9A51C2BB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073FE8-448B-4D93-97C2-98FB2CDEC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7755-EFF3-4D04-A6C0-2E7E1E198511}" type="datetimeFigureOut">
              <a:rPr lang="pt-BR" smtClean="0"/>
              <a:t>21/07/2020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7609E-7D42-46A6-9D11-590EE51B1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425E4D-1928-42B7-8916-6C31E3994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1747C-92A2-4482-99B0-BAA7FF52DB9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596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cas para Melhorar o Atendimento na Recepção do seu Hotel ...">
            <a:extLst>
              <a:ext uri="{FF2B5EF4-FFF2-40B4-BE49-F238E27FC236}">
                <a16:creationId xmlns:a16="http://schemas.microsoft.com/office/drawing/2014/main" id="{B052FD42-D4CA-4CDF-BA32-F583DD107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5"/>
          <a:stretch/>
        </p:blipFill>
        <p:spPr bwMode="auto">
          <a:xfrm>
            <a:off x="2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FA7FCF2-D7BB-435B-B33E-90125D97A5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D98883-1F0E-42AF-9E52-A506CEC0FBA5}"/>
              </a:ext>
            </a:extLst>
          </p:cNvPr>
          <p:cNvSpPr txBox="1"/>
          <p:nvPr/>
        </p:nvSpPr>
        <p:spPr>
          <a:xfrm>
            <a:off x="5087586" y="2063142"/>
            <a:ext cx="6181534" cy="2646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200" b="1" dirty="0">
                <a:latin typeface="Calisto MT"/>
              </a:rPr>
              <a:t>SISTEMA PARA POUSADAS E HOTÉIS (RECEPÇÃO)</a:t>
            </a:r>
          </a:p>
          <a:p>
            <a:endParaRPr lang="pt-BR" sz="1200" dirty="0">
              <a:latin typeface="Calisto MT" panose="02040603050505030304" pitchFamily="18" charset="0"/>
            </a:endParaRPr>
          </a:p>
          <a:p>
            <a:endParaRPr lang="pt-BR" dirty="0"/>
          </a:p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PLATAFORMA DE GESTÃO HOTELEIRA PROFISSIONAL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Bahnschrift SemiLight SemiConde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Bahnschrift SemiLight SemiConde" panose="020B0502040204020203" pitchFamily="34" charset="0"/>
              </a:rPr>
              <a:t>MELHOR ATENDIMENTO, ORGANIZAÇÃO, SEGURANÇA E DESEMPENHO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A2788EB-AB1C-4756-8C68-C567C8DC60E7}"/>
              </a:ext>
            </a:extLst>
          </p:cNvPr>
          <p:cNvCxnSpPr>
            <a:cxnSpLocks/>
          </p:cNvCxnSpPr>
          <p:nvPr/>
        </p:nvCxnSpPr>
        <p:spPr>
          <a:xfrm>
            <a:off x="4974524" y="3025816"/>
            <a:ext cx="5903925" cy="0"/>
          </a:xfrm>
          <a:prstGeom prst="line">
            <a:avLst/>
          </a:prstGeom>
          <a:ln w="2222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176E3589-F685-4BDF-8C8F-3E5AEB7EB755}"/>
              </a:ext>
            </a:extLst>
          </p:cNvPr>
          <p:cNvSpPr/>
          <p:nvPr/>
        </p:nvSpPr>
        <p:spPr>
          <a:xfrm>
            <a:off x="0" y="359229"/>
            <a:ext cx="12192000" cy="37019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DA838B-A81A-44B7-B174-439EC93727BF}"/>
              </a:ext>
            </a:extLst>
          </p:cNvPr>
          <p:cNvSpPr/>
          <p:nvPr/>
        </p:nvSpPr>
        <p:spPr>
          <a:xfrm>
            <a:off x="0" y="6128578"/>
            <a:ext cx="12192000" cy="37019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Losango 15">
            <a:extLst>
              <a:ext uri="{FF2B5EF4-FFF2-40B4-BE49-F238E27FC236}">
                <a16:creationId xmlns:a16="http://schemas.microsoft.com/office/drawing/2014/main" id="{8BB1E6F8-BBB5-4DD4-9EE1-FEC9E7E3DD34}"/>
              </a:ext>
            </a:extLst>
          </p:cNvPr>
          <p:cNvSpPr/>
          <p:nvPr/>
        </p:nvSpPr>
        <p:spPr>
          <a:xfrm>
            <a:off x="9843046" y="834518"/>
            <a:ext cx="1211396" cy="1366236"/>
          </a:xfrm>
          <a:prstGeom prst="diamond">
            <a:avLst/>
          </a:prstGeom>
          <a:solidFill>
            <a:schemeClr val="accent3">
              <a:lumMod val="60000"/>
              <a:lumOff val="4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Losango 18">
            <a:extLst>
              <a:ext uri="{FF2B5EF4-FFF2-40B4-BE49-F238E27FC236}">
                <a16:creationId xmlns:a16="http://schemas.microsoft.com/office/drawing/2014/main" id="{036A9943-EF82-4532-9F6F-9C49A884A526}"/>
              </a:ext>
            </a:extLst>
          </p:cNvPr>
          <p:cNvSpPr/>
          <p:nvPr/>
        </p:nvSpPr>
        <p:spPr>
          <a:xfrm>
            <a:off x="4703300" y="544325"/>
            <a:ext cx="3337620" cy="3515065"/>
          </a:xfrm>
          <a:prstGeom prst="diamond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Losango 19">
            <a:extLst>
              <a:ext uri="{FF2B5EF4-FFF2-40B4-BE49-F238E27FC236}">
                <a16:creationId xmlns:a16="http://schemas.microsoft.com/office/drawing/2014/main" id="{AA044AD7-8D5E-4A7A-AF5A-8061EF76CBFB}"/>
              </a:ext>
            </a:extLst>
          </p:cNvPr>
          <p:cNvSpPr/>
          <p:nvPr/>
        </p:nvSpPr>
        <p:spPr>
          <a:xfrm>
            <a:off x="8819395" y="2508417"/>
            <a:ext cx="3337620" cy="3515065"/>
          </a:xfrm>
          <a:prstGeom prst="diamond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DF4A879-FCF1-4302-AE94-52B32B6C1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0900" y="1867008"/>
            <a:ext cx="3277415" cy="32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0E3C85-8961-45A3-A87D-CD128A6898E3}"/>
              </a:ext>
            </a:extLst>
          </p:cNvPr>
          <p:cNvSpPr/>
          <p:nvPr/>
        </p:nvSpPr>
        <p:spPr>
          <a:xfrm>
            <a:off x="5715761" y="252420"/>
            <a:ext cx="647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Cliente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E0A5155-A8C7-4CAC-B44B-2D9242D31AB6}"/>
              </a:ext>
            </a:extLst>
          </p:cNvPr>
          <p:cNvCxnSpPr>
            <a:cxnSpLocks/>
          </p:cNvCxnSpPr>
          <p:nvPr/>
        </p:nvCxnSpPr>
        <p:spPr>
          <a:xfrm>
            <a:off x="6686432" y="837195"/>
            <a:ext cx="44411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C7F06E0-8F45-4846-B8D4-DBBC45B6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022167" cy="68579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EEE40A7-5EA1-47E1-A6C6-220BA802BAA7}"/>
              </a:ext>
            </a:extLst>
          </p:cNvPr>
          <p:cNvSpPr/>
          <p:nvPr/>
        </p:nvSpPr>
        <p:spPr>
          <a:xfrm>
            <a:off x="0" y="6284738"/>
            <a:ext cx="5022166" cy="19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F1AFEF-2D20-40CD-BD9E-8809305A3308}"/>
              </a:ext>
            </a:extLst>
          </p:cNvPr>
          <p:cNvSpPr/>
          <p:nvPr/>
        </p:nvSpPr>
        <p:spPr>
          <a:xfrm>
            <a:off x="0" y="6020805"/>
            <a:ext cx="5022166" cy="19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2C0BD21-9D95-4469-A323-F9849D6B70B5}"/>
              </a:ext>
            </a:extLst>
          </p:cNvPr>
          <p:cNvSpPr/>
          <p:nvPr/>
        </p:nvSpPr>
        <p:spPr>
          <a:xfrm>
            <a:off x="0" y="6571366"/>
            <a:ext cx="5022166" cy="19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891DB5-C2F2-43F8-A0ED-DE07EF6A02E6}"/>
              </a:ext>
            </a:extLst>
          </p:cNvPr>
          <p:cNvSpPr txBox="1"/>
          <p:nvPr/>
        </p:nvSpPr>
        <p:spPr>
          <a:xfrm>
            <a:off x="5317588" y="1645920"/>
            <a:ext cx="66680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>
                <a:latin typeface="Bahnschrift SemiLight SemiConde" panose="020B0502040204020203" pitchFamily="34" charset="0"/>
              </a:defRPr>
            </a:lvl1pPr>
          </a:lstStyle>
          <a:p>
            <a:r>
              <a:rPr lang="pt-BR" sz="2000" dirty="0"/>
              <a:t>Sistema capaz de armazenar, gerenciar e gerar relatórios de todas as informações relacionadas com os hóspedes:</a:t>
            </a:r>
          </a:p>
          <a:p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Cadastro;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Controle de Entrada e Saída;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Disponibilidade dos Quartos;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Interação Entre os Usuários na Troca de Período;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Despesas;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vos cadastros junto à RFB - TOTVS">
            <a:extLst>
              <a:ext uri="{FF2B5EF4-FFF2-40B4-BE49-F238E27FC236}">
                <a16:creationId xmlns:a16="http://schemas.microsoft.com/office/drawing/2014/main" id="{833FF390-767E-4C0D-87D7-24AC8C4F9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A5B0F6C-0A63-460D-BC2E-B3DA85F1F18F}"/>
              </a:ext>
            </a:extLst>
          </p:cNvPr>
          <p:cNvSpPr/>
          <p:nvPr/>
        </p:nvSpPr>
        <p:spPr>
          <a:xfrm>
            <a:off x="193992" y="192956"/>
            <a:ext cx="647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Descrição do Produto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E3B69DD-D153-4C80-9E41-C5B2EC1BDB20}"/>
              </a:ext>
            </a:extLst>
          </p:cNvPr>
          <p:cNvCxnSpPr>
            <a:cxnSpLocks/>
          </p:cNvCxnSpPr>
          <p:nvPr/>
        </p:nvCxnSpPr>
        <p:spPr>
          <a:xfrm>
            <a:off x="193992" y="777731"/>
            <a:ext cx="635744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72BF436-29F1-45C8-93AB-BD9D2BB64D12}"/>
              </a:ext>
            </a:extLst>
          </p:cNvPr>
          <p:cNvSpPr/>
          <p:nvPr/>
        </p:nvSpPr>
        <p:spPr>
          <a:xfrm>
            <a:off x="204086" y="1983545"/>
            <a:ext cx="3354022" cy="312302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Manual de Procedimentos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Administrativo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Financeiro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Atendimento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Guia Turístico e gastronômico, principais passeios da região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Equipamento Mobile de pagamento  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871E5DA-63F4-4338-BED5-206122DEA6E9}"/>
              </a:ext>
            </a:extLst>
          </p:cNvPr>
          <p:cNvSpPr/>
          <p:nvPr/>
        </p:nvSpPr>
        <p:spPr>
          <a:xfrm>
            <a:off x="4397734" y="1983549"/>
            <a:ext cx="3354022" cy="312301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1 Computador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2 Telefones IP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6 Uniformes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1 Treinamento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38F9EF7-D38A-4D1D-9091-E54E82027B21}"/>
              </a:ext>
            </a:extLst>
          </p:cNvPr>
          <p:cNvSpPr/>
          <p:nvPr/>
        </p:nvSpPr>
        <p:spPr>
          <a:xfrm>
            <a:off x="8624870" y="1983545"/>
            <a:ext cx="3354022" cy="318654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Estudo de Preferência dos Hóspedes por Custo x Benefício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Bahnschrift SemiLight SemiConde"/>
              </a:rPr>
              <a:t>Estudo de Controle de Qualidade 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38C124E-4578-46F9-8351-FB4A84C6A2E8}"/>
              </a:ext>
            </a:extLst>
          </p:cNvPr>
          <p:cNvGrpSpPr/>
          <p:nvPr/>
        </p:nvGrpSpPr>
        <p:grpSpPr>
          <a:xfrm>
            <a:off x="7892434" y="3216471"/>
            <a:ext cx="653737" cy="601394"/>
            <a:chOff x="8000441" y="3128303"/>
            <a:chExt cx="653737" cy="6013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9C59D22B-0205-40E1-89E9-4275CF3BCD5A}"/>
                </a:ext>
              </a:extLst>
            </p:cNvPr>
            <p:cNvSpPr/>
            <p:nvPr/>
          </p:nvSpPr>
          <p:spPr>
            <a:xfrm>
              <a:off x="8000441" y="3128303"/>
              <a:ext cx="528350" cy="60139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Seta: Divisa 12">
              <a:extLst>
                <a:ext uri="{FF2B5EF4-FFF2-40B4-BE49-F238E27FC236}">
                  <a16:creationId xmlns:a16="http://schemas.microsoft.com/office/drawing/2014/main" id="{D5F3A942-9371-47C1-B07A-DD9147774F5C}"/>
                </a:ext>
              </a:extLst>
            </p:cNvPr>
            <p:cNvSpPr/>
            <p:nvPr/>
          </p:nvSpPr>
          <p:spPr>
            <a:xfrm>
              <a:off x="8125828" y="3128303"/>
              <a:ext cx="528350" cy="60139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62C57F9-05E1-4DAB-A678-AB33C9A16637}"/>
              </a:ext>
            </a:extLst>
          </p:cNvPr>
          <p:cNvGrpSpPr/>
          <p:nvPr/>
        </p:nvGrpSpPr>
        <p:grpSpPr>
          <a:xfrm>
            <a:off x="3656276" y="3216471"/>
            <a:ext cx="653737" cy="601394"/>
            <a:chOff x="8000441" y="3128303"/>
            <a:chExt cx="653737" cy="60139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Seta: Divisa 15">
              <a:extLst>
                <a:ext uri="{FF2B5EF4-FFF2-40B4-BE49-F238E27FC236}">
                  <a16:creationId xmlns:a16="http://schemas.microsoft.com/office/drawing/2014/main" id="{3858CBF3-2248-4ECB-AC11-AC8DF96CA6E9}"/>
                </a:ext>
              </a:extLst>
            </p:cNvPr>
            <p:cNvSpPr/>
            <p:nvPr/>
          </p:nvSpPr>
          <p:spPr>
            <a:xfrm>
              <a:off x="8000441" y="3128303"/>
              <a:ext cx="528350" cy="60139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Seta: Divisa 16">
              <a:extLst>
                <a:ext uri="{FF2B5EF4-FFF2-40B4-BE49-F238E27FC236}">
                  <a16:creationId xmlns:a16="http://schemas.microsoft.com/office/drawing/2014/main" id="{CA1EC1FB-14A2-499C-9E56-F137E249864F}"/>
                </a:ext>
              </a:extLst>
            </p:cNvPr>
            <p:cNvSpPr/>
            <p:nvPr/>
          </p:nvSpPr>
          <p:spPr>
            <a:xfrm>
              <a:off x="8125828" y="3128303"/>
              <a:ext cx="528350" cy="60139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B9B40081-8915-4AEE-AD00-28050D8AF2CF}"/>
              </a:ext>
            </a:extLst>
          </p:cNvPr>
          <p:cNvSpPr/>
          <p:nvPr/>
        </p:nvSpPr>
        <p:spPr>
          <a:xfrm>
            <a:off x="-21255" y="1707731"/>
            <a:ext cx="12192000" cy="4220268"/>
          </a:xfrm>
          <a:prstGeom prst="rect">
            <a:avLst/>
          </a:prstGeom>
          <a:solidFill>
            <a:schemeClr val="accent6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9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tângulo 141">
            <a:extLst>
              <a:ext uri="{FF2B5EF4-FFF2-40B4-BE49-F238E27FC236}">
                <a16:creationId xmlns:a16="http://schemas.microsoft.com/office/drawing/2014/main" id="{01DB064A-F9A5-4892-8074-88336B0A95E0}"/>
              </a:ext>
            </a:extLst>
          </p:cNvPr>
          <p:cNvSpPr/>
          <p:nvPr/>
        </p:nvSpPr>
        <p:spPr>
          <a:xfrm>
            <a:off x="11655434" y="0"/>
            <a:ext cx="26233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11F1C39-BDE1-46A7-AEAF-8F8CE18FD2E5}"/>
              </a:ext>
            </a:extLst>
          </p:cNvPr>
          <p:cNvSpPr/>
          <p:nvPr/>
        </p:nvSpPr>
        <p:spPr>
          <a:xfrm>
            <a:off x="4797083" y="27337"/>
            <a:ext cx="6476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Requisitos Funcionais do Produto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E4167DD6-8277-4A4A-8D24-B946AB55ABBA}"/>
              </a:ext>
            </a:extLst>
          </p:cNvPr>
          <p:cNvSpPr txBox="1"/>
          <p:nvPr/>
        </p:nvSpPr>
        <p:spPr>
          <a:xfrm>
            <a:off x="6456900" y="1055331"/>
            <a:ext cx="46673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latin typeface="Bahnschrift SemiLight SemiConde"/>
              </a:rPr>
              <a:t>Cadastro dos Hóspedes (individuais e em grupo)</a:t>
            </a:r>
            <a:endParaRPr lang="pt-BR" dirty="0">
              <a:latin typeface="Bahnschrift SemiLight SemiConde" panose="020B0502040204020203" pitchFamily="34" charset="0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8A3B69D-CE9E-4F86-AF63-D4C99C399081}"/>
              </a:ext>
            </a:extLst>
          </p:cNvPr>
          <p:cNvSpPr txBox="1"/>
          <p:nvPr/>
        </p:nvSpPr>
        <p:spPr>
          <a:xfrm>
            <a:off x="6452591" y="1619457"/>
            <a:ext cx="46852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latin typeface="Bahnschrift SemiLight SemiConde"/>
              </a:rPr>
              <a:t>Check-in e </a:t>
            </a:r>
            <a:r>
              <a:rPr lang="pt-BR" dirty="0" err="1">
                <a:latin typeface="Bahnschrift SemiLight SemiConde"/>
              </a:rPr>
              <a:t>Check-out</a:t>
            </a:r>
            <a:endParaRPr lang="pt-BR" dirty="0" err="1">
              <a:latin typeface="Bahnschrift SemiLight SemiConde" panose="020B0502040204020203" pitchFamily="34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E26BBC37-9EDF-40DC-8E74-DB930D3071CD}"/>
              </a:ext>
            </a:extLst>
          </p:cNvPr>
          <p:cNvSpPr txBox="1"/>
          <p:nvPr/>
        </p:nvSpPr>
        <p:spPr>
          <a:xfrm>
            <a:off x="6446913" y="2218476"/>
            <a:ext cx="46333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latin typeface="Bahnschrift SemiLight SemiConde"/>
              </a:rPr>
              <a:t>Mapa de Reservas</a:t>
            </a:r>
            <a:endParaRPr lang="pt-BR" dirty="0">
              <a:latin typeface="Bahnschrift SemiLight SemiConde" panose="020B0502040204020203" pitchFamily="34" charset="0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CDFEBB8-A04D-461A-8841-417710F4B0AC}"/>
              </a:ext>
            </a:extLst>
          </p:cNvPr>
          <p:cNvSpPr txBox="1"/>
          <p:nvPr/>
        </p:nvSpPr>
        <p:spPr>
          <a:xfrm>
            <a:off x="6452591" y="3951567"/>
            <a:ext cx="399897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Atendimento e Suporte</a:t>
            </a:r>
            <a:endParaRPr lang="pt-BR" dirty="0"/>
          </a:p>
          <a:p>
            <a:pPr algn="just"/>
            <a:endParaRPr lang="pt-BR" dirty="0">
              <a:latin typeface="Bahnschrift SemiLight SemiConde" panose="020B0502040204020203" pitchFamily="34" charset="0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0F395E10-A1C9-4273-9C60-CBF7DA8A2F7F}"/>
              </a:ext>
            </a:extLst>
          </p:cNvPr>
          <p:cNvSpPr txBox="1"/>
          <p:nvPr/>
        </p:nvSpPr>
        <p:spPr>
          <a:xfrm>
            <a:off x="6438984" y="2819114"/>
            <a:ext cx="46852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BR" dirty="0">
                <a:ea typeface="+mn-lt"/>
                <a:cs typeface="+mn-lt"/>
              </a:rPr>
              <a:t>Relatórios Financeiros</a:t>
            </a:r>
            <a:endParaRPr lang="pt-BR" dirty="0"/>
          </a:p>
        </p:txBody>
      </p:sp>
      <p:sp>
        <p:nvSpPr>
          <p:cNvPr id="67" name="Losango 66">
            <a:extLst>
              <a:ext uri="{FF2B5EF4-FFF2-40B4-BE49-F238E27FC236}">
                <a16:creationId xmlns:a16="http://schemas.microsoft.com/office/drawing/2014/main" id="{2D48F974-036A-4999-82F1-8666F3E909FE}"/>
              </a:ext>
            </a:extLst>
          </p:cNvPr>
          <p:cNvSpPr/>
          <p:nvPr/>
        </p:nvSpPr>
        <p:spPr>
          <a:xfrm>
            <a:off x="6060245" y="1064221"/>
            <a:ext cx="287084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9" name="Losango 68">
            <a:extLst>
              <a:ext uri="{FF2B5EF4-FFF2-40B4-BE49-F238E27FC236}">
                <a16:creationId xmlns:a16="http://schemas.microsoft.com/office/drawing/2014/main" id="{CFBC4010-B408-416B-A4B6-C4F458250437}"/>
              </a:ext>
            </a:extLst>
          </p:cNvPr>
          <p:cNvSpPr/>
          <p:nvPr/>
        </p:nvSpPr>
        <p:spPr>
          <a:xfrm>
            <a:off x="6060246" y="1620586"/>
            <a:ext cx="311388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07109867-59A7-4891-9F90-CF226D01DDF9}"/>
              </a:ext>
            </a:extLst>
          </p:cNvPr>
          <p:cNvSpPr/>
          <p:nvPr/>
        </p:nvSpPr>
        <p:spPr>
          <a:xfrm>
            <a:off x="6081488" y="2224828"/>
            <a:ext cx="311388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71" name="Losango 70">
            <a:extLst>
              <a:ext uri="{FF2B5EF4-FFF2-40B4-BE49-F238E27FC236}">
                <a16:creationId xmlns:a16="http://schemas.microsoft.com/office/drawing/2014/main" id="{5F24AA71-A0D2-4154-80D4-B3EF1CB8E10C}"/>
              </a:ext>
            </a:extLst>
          </p:cNvPr>
          <p:cNvSpPr/>
          <p:nvPr/>
        </p:nvSpPr>
        <p:spPr>
          <a:xfrm>
            <a:off x="6064860" y="2810898"/>
            <a:ext cx="311388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72" name="Losango 71">
            <a:extLst>
              <a:ext uri="{FF2B5EF4-FFF2-40B4-BE49-F238E27FC236}">
                <a16:creationId xmlns:a16="http://schemas.microsoft.com/office/drawing/2014/main" id="{740C8A74-5FC8-43A1-BED5-D9918D029BD6}"/>
              </a:ext>
            </a:extLst>
          </p:cNvPr>
          <p:cNvSpPr/>
          <p:nvPr/>
        </p:nvSpPr>
        <p:spPr>
          <a:xfrm>
            <a:off x="6060245" y="3355496"/>
            <a:ext cx="311388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78" name="Losango 77">
            <a:extLst>
              <a:ext uri="{FF2B5EF4-FFF2-40B4-BE49-F238E27FC236}">
                <a16:creationId xmlns:a16="http://schemas.microsoft.com/office/drawing/2014/main" id="{7BB8C0E1-2B1D-4DE0-B176-C09163D158A3}"/>
              </a:ext>
            </a:extLst>
          </p:cNvPr>
          <p:cNvSpPr/>
          <p:nvPr/>
        </p:nvSpPr>
        <p:spPr>
          <a:xfrm>
            <a:off x="6090675" y="3946131"/>
            <a:ext cx="311388" cy="36654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5B4252A6-BF09-48E6-8172-B0D35D1577E4}"/>
              </a:ext>
            </a:extLst>
          </p:cNvPr>
          <p:cNvSpPr txBox="1"/>
          <p:nvPr/>
        </p:nvSpPr>
        <p:spPr>
          <a:xfrm>
            <a:off x="6398162" y="3362428"/>
            <a:ext cx="46549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dirty="0">
                <a:ea typeface="+mn-lt"/>
                <a:cs typeface="+mn-lt"/>
              </a:rPr>
              <a:t>Inserção de Aviso e Lembrete entre os usuários</a:t>
            </a:r>
          </a:p>
          <a:p>
            <a:pPr algn="just"/>
            <a:endParaRPr lang="pt-BR">
              <a:latin typeface="Bahnschrift SemiLight SemiConde" panose="020B0502040204020203" pitchFamily="34" charset="0"/>
            </a:endParaRPr>
          </a:p>
        </p:txBody>
      </p:sp>
      <p:sp>
        <p:nvSpPr>
          <p:cNvPr id="121" name="Forma Livre: Forma 120">
            <a:extLst>
              <a:ext uri="{FF2B5EF4-FFF2-40B4-BE49-F238E27FC236}">
                <a16:creationId xmlns:a16="http://schemas.microsoft.com/office/drawing/2014/main" id="{22BC9A9A-EB74-4B2C-BFDA-E1D5834F699A}"/>
              </a:ext>
            </a:extLst>
          </p:cNvPr>
          <p:cNvSpPr/>
          <p:nvPr/>
        </p:nvSpPr>
        <p:spPr>
          <a:xfrm>
            <a:off x="1872424" y="178554"/>
            <a:ext cx="670632" cy="634993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96967DC-2243-40A4-9A5B-74897A6138BC}"/>
              </a:ext>
            </a:extLst>
          </p:cNvPr>
          <p:cNvGrpSpPr/>
          <p:nvPr/>
        </p:nvGrpSpPr>
        <p:grpSpPr>
          <a:xfrm flipH="1">
            <a:off x="187193" y="849967"/>
            <a:ext cx="5597843" cy="4327290"/>
            <a:chOff x="4799151" y="0"/>
            <a:chExt cx="7245087" cy="5585947"/>
          </a:xfrm>
          <a:blipFill>
            <a:blip r:embed="rId2"/>
            <a:stretch>
              <a:fillRect/>
            </a:stretch>
          </a:blipFill>
        </p:grpSpPr>
        <p:sp>
          <p:nvSpPr>
            <p:cNvPr id="108" name="Hexágono 107">
              <a:extLst>
                <a:ext uri="{FF2B5EF4-FFF2-40B4-BE49-F238E27FC236}">
                  <a16:creationId xmlns:a16="http://schemas.microsoft.com/office/drawing/2014/main" id="{40131375-19BD-4460-ADA4-D227EC54BFCD}"/>
                </a:ext>
              </a:extLst>
            </p:cNvPr>
            <p:cNvSpPr/>
            <p:nvPr/>
          </p:nvSpPr>
          <p:spPr>
            <a:xfrm>
              <a:off x="7694842" y="1042154"/>
              <a:ext cx="2393656" cy="212793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9" name="Hexágono 108">
              <a:extLst>
                <a:ext uri="{FF2B5EF4-FFF2-40B4-BE49-F238E27FC236}">
                  <a16:creationId xmlns:a16="http://schemas.microsoft.com/office/drawing/2014/main" id="{CB65FCD1-9526-4B55-83FD-51933C55C30C}"/>
                </a:ext>
              </a:extLst>
            </p:cNvPr>
            <p:cNvSpPr/>
            <p:nvPr/>
          </p:nvSpPr>
          <p:spPr>
            <a:xfrm>
              <a:off x="9614339" y="2155686"/>
              <a:ext cx="2393656" cy="212793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Hexágono 109">
              <a:extLst>
                <a:ext uri="{FF2B5EF4-FFF2-40B4-BE49-F238E27FC236}">
                  <a16:creationId xmlns:a16="http://schemas.microsoft.com/office/drawing/2014/main" id="{3C05BDCF-AA91-402D-992D-8B665CC495C9}"/>
                </a:ext>
              </a:extLst>
            </p:cNvPr>
            <p:cNvSpPr/>
            <p:nvPr/>
          </p:nvSpPr>
          <p:spPr>
            <a:xfrm>
              <a:off x="7744467" y="3287885"/>
              <a:ext cx="2294407" cy="2033910"/>
            </a:xfrm>
            <a:prstGeom prst="hexagon">
              <a:avLst>
                <a:gd name="adj" fmla="val 22362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2" name="Hexágono 111">
              <a:extLst>
                <a:ext uri="{FF2B5EF4-FFF2-40B4-BE49-F238E27FC236}">
                  <a16:creationId xmlns:a16="http://schemas.microsoft.com/office/drawing/2014/main" id="{240C218C-08F2-457F-B555-8BA5715E1BB7}"/>
                </a:ext>
              </a:extLst>
            </p:cNvPr>
            <p:cNvSpPr/>
            <p:nvPr/>
          </p:nvSpPr>
          <p:spPr>
            <a:xfrm>
              <a:off x="4799151" y="1405489"/>
              <a:ext cx="1546089" cy="12662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3" name="Hexágono 112">
              <a:extLst>
                <a:ext uri="{FF2B5EF4-FFF2-40B4-BE49-F238E27FC236}">
                  <a16:creationId xmlns:a16="http://schemas.microsoft.com/office/drawing/2014/main" id="{5F50F74F-B448-42E0-939C-022E7E2FCA50}"/>
                </a:ext>
              </a:extLst>
            </p:cNvPr>
            <p:cNvSpPr/>
            <p:nvPr/>
          </p:nvSpPr>
          <p:spPr>
            <a:xfrm>
              <a:off x="5141381" y="4319718"/>
              <a:ext cx="1546089" cy="1266229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3" name="Hexágono 122">
              <a:extLst>
                <a:ext uri="{FF2B5EF4-FFF2-40B4-BE49-F238E27FC236}">
                  <a16:creationId xmlns:a16="http://schemas.microsoft.com/office/drawing/2014/main" id="{3E69933D-6E94-4141-BECB-4FDD2474FED9}"/>
                </a:ext>
              </a:extLst>
            </p:cNvPr>
            <p:cNvSpPr/>
            <p:nvPr/>
          </p:nvSpPr>
          <p:spPr>
            <a:xfrm>
              <a:off x="5944045" y="122960"/>
              <a:ext cx="2115451" cy="198114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Hexágono 124">
              <a:extLst>
                <a:ext uri="{FF2B5EF4-FFF2-40B4-BE49-F238E27FC236}">
                  <a16:creationId xmlns:a16="http://schemas.microsoft.com/office/drawing/2014/main" id="{6D580B4B-F0BD-4B46-8891-DA4685DEE39B}"/>
                </a:ext>
              </a:extLst>
            </p:cNvPr>
            <p:cNvSpPr/>
            <p:nvPr/>
          </p:nvSpPr>
          <p:spPr>
            <a:xfrm>
              <a:off x="5924069" y="2264467"/>
              <a:ext cx="2165675" cy="195281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6" name="Hexágono 125">
              <a:extLst>
                <a:ext uri="{FF2B5EF4-FFF2-40B4-BE49-F238E27FC236}">
                  <a16:creationId xmlns:a16="http://schemas.microsoft.com/office/drawing/2014/main" id="{93386F8A-1304-4F88-9AAC-B7E57ED1C567}"/>
                </a:ext>
              </a:extLst>
            </p:cNvPr>
            <p:cNvSpPr/>
            <p:nvPr/>
          </p:nvSpPr>
          <p:spPr>
            <a:xfrm>
              <a:off x="9614339" y="0"/>
              <a:ext cx="2429899" cy="206166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27" name="Forma Livre: Forma 126">
            <a:extLst>
              <a:ext uri="{FF2B5EF4-FFF2-40B4-BE49-F238E27FC236}">
                <a16:creationId xmlns:a16="http://schemas.microsoft.com/office/drawing/2014/main" id="{DF173FC8-6995-4F22-A76C-3A0F3DB67CEC}"/>
              </a:ext>
            </a:extLst>
          </p:cNvPr>
          <p:cNvSpPr/>
          <p:nvPr/>
        </p:nvSpPr>
        <p:spPr>
          <a:xfrm>
            <a:off x="156766" y="4932650"/>
            <a:ext cx="1652710" cy="1431325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DA43FE4B-EC43-406B-B310-126E7312506C}"/>
              </a:ext>
            </a:extLst>
          </p:cNvPr>
          <p:cNvSpPr/>
          <p:nvPr/>
        </p:nvSpPr>
        <p:spPr>
          <a:xfrm>
            <a:off x="2183427" y="150658"/>
            <a:ext cx="1236361" cy="1191873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61FC625E-CCF8-476A-A33B-64C7EE42FCFF}"/>
              </a:ext>
            </a:extLst>
          </p:cNvPr>
          <p:cNvSpPr/>
          <p:nvPr/>
        </p:nvSpPr>
        <p:spPr>
          <a:xfrm>
            <a:off x="151303" y="2047044"/>
            <a:ext cx="1237097" cy="1050223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2" name="Forma Livre: Forma 131">
            <a:extLst>
              <a:ext uri="{FF2B5EF4-FFF2-40B4-BE49-F238E27FC236}">
                <a16:creationId xmlns:a16="http://schemas.microsoft.com/office/drawing/2014/main" id="{E2AB041D-CCAC-4404-A67D-2CDDC0FE21F1}"/>
              </a:ext>
            </a:extLst>
          </p:cNvPr>
          <p:cNvSpPr/>
          <p:nvPr/>
        </p:nvSpPr>
        <p:spPr>
          <a:xfrm>
            <a:off x="3975649" y="2400987"/>
            <a:ext cx="1062275" cy="1050222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47D56412-9745-4F4A-A3D3-6D53A5A01EB9}"/>
              </a:ext>
            </a:extLst>
          </p:cNvPr>
          <p:cNvCxnSpPr>
            <a:cxnSpLocks/>
          </p:cNvCxnSpPr>
          <p:nvPr/>
        </p:nvCxnSpPr>
        <p:spPr>
          <a:xfrm>
            <a:off x="4797083" y="612112"/>
            <a:ext cx="635744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C3F8EE25-8535-4620-B1F4-4BD472E0F334}"/>
              </a:ext>
            </a:extLst>
          </p:cNvPr>
          <p:cNvSpPr/>
          <p:nvPr/>
        </p:nvSpPr>
        <p:spPr>
          <a:xfrm>
            <a:off x="11306039" y="0"/>
            <a:ext cx="26233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9" name="Forma Livre: Forma 128">
            <a:extLst>
              <a:ext uri="{FF2B5EF4-FFF2-40B4-BE49-F238E27FC236}">
                <a16:creationId xmlns:a16="http://schemas.microsoft.com/office/drawing/2014/main" id="{F0414748-E882-442C-9D42-18AA79FE3F4B}"/>
              </a:ext>
            </a:extLst>
          </p:cNvPr>
          <p:cNvSpPr/>
          <p:nvPr/>
        </p:nvSpPr>
        <p:spPr>
          <a:xfrm>
            <a:off x="1592526" y="4652362"/>
            <a:ext cx="670632" cy="634993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4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/>
      <p:bldP spid="75" grpId="0"/>
      <p:bldP spid="76" grpId="0"/>
      <p:bldP spid="77" grpId="0"/>
      <p:bldP spid="67" grpId="0" animBg="1"/>
      <p:bldP spid="69" grpId="0" animBg="1"/>
      <p:bldP spid="70" grpId="0" animBg="1"/>
      <p:bldP spid="71" grpId="0" animBg="1"/>
      <p:bldP spid="72" grpId="0" animBg="1"/>
      <p:bldP spid="78" grpId="0" animBg="1"/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tângulo 141">
            <a:extLst>
              <a:ext uri="{FF2B5EF4-FFF2-40B4-BE49-F238E27FC236}">
                <a16:creationId xmlns:a16="http://schemas.microsoft.com/office/drawing/2014/main" id="{01DB064A-F9A5-4892-8074-88336B0A95E0}"/>
              </a:ext>
            </a:extLst>
          </p:cNvPr>
          <p:cNvSpPr/>
          <p:nvPr/>
        </p:nvSpPr>
        <p:spPr>
          <a:xfrm>
            <a:off x="11655434" y="0"/>
            <a:ext cx="26233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11F1C39-BDE1-46A7-AEAF-8F8CE18FD2E5}"/>
              </a:ext>
            </a:extLst>
          </p:cNvPr>
          <p:cNvSpPr/>
          <p:nvPr/>
        </p:nvSpPr>
        <p:spPr>
          <a:xfrm>
            <a:off x="158416" y="125270"/>
            <a:ext cx="43452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Calisto MT" panose="02040603050505030304" pitchFamily="18" charset="0"/>
              </a:rPr>
              <a:t>Requisitos Não-Funcionais do Produto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E4167DD6-8277-4A4A-8D24-B946AB55ABBA}"/>
              </a:ext>
            </a:extLst>
          </p:cNvPr>
          <p:cNvSpPr txBox="1"/>
          <p:nvPr/>
        </p:nvSpPr>
        <p:spPr>
          <a:xfrm>
            <a:off x="1014922" y="1918395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Usabilidade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8A3B69D-CE9E-4F86-AF63-D4C99C399081}"/>
              </a:ext>
            </a:extLst>
          </p:cNvPr>
          <p:cNvSpPr txBox="1"/>
          <p:nvPr/>
        </p:nvSpPr>
        <p:spPr>
          <a:xfrm>
            <a:off x="1022887" y="2612545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Confiabilidade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E26BBC37-9EDF-40DC-8E74-DB930D3071CD}"/>
              </a:ext>
            </a:extLst>
          </p:cNvPr>
          <p:cNvSpPr txBox="1"/>
          <p:nvPr/>
        </p:nvSpPr>
        <p:spPr>
          <a:xfrm>
            <a:off x="1035903" y="3268905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Desempenho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0F395E10-A1C9-4273-9C60-CBF7DA8A2F7F}"/>
              </a:ext>
            </a:extLst>
          </p:cNvPr>
          <p:cNvSpPr txBox="1"/>
          <p:nvPr/>
        </p:nvSpPr>
        <p:spPr>
          <a:xfrm>
            <a:off x="1022887" y="3929078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Segurança</a:t>
            </a:r>
          </a:p>
        </p:txBody>
      </p:sp>
      <p:sp>
        <p:nvSpPr>
          <p:cNvPr id="67" name="Losango 66">
            <a:extLst>
              <a:ext uri="{FF2B5EF4-FFF2-40B4-BE49-F238E27FC236}">
                <a16:creationId xmlns:a16="http://schemas.microsoft.com/office/drawing/2014/main" id="{2D48F974-036A-4999-82F1-8666F3E909FE}"/>
              </a:ext>
            </a:extLst>
          </p:cNvPr>
          <p:cNvSpPr/>
          <p:nvPr/>
        </p:nvSpPr>
        <p:spPr>
          <a:xfrm>
            <a:off x="459791" y="1796965"/>
            <a:ext cx="444410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9" name="Losango 68">
            <a:extLst>
              <a:ext uri="{FF2B5EF4-FFF2-40B4-BE49-F238E27FC236}">
                <a16:creationId xmlns:a16="http://schemas.microsoft.com/office/drawing/2014/main" id="{CFBC4010-B408-416B-A4B6-C4F458250437}"/>
              </a:ext>
            </a:extLst>
          </p:cNvPr>
          <p:cNvSpPr/>
          <p:nvPr/>
        </p:nvSpPr>
        <p:spPr>
          <a:xfrm>
            <a:off x="427379" y="2534140"/>
            <a:ext cx="482034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70" name="Losango 69">
            <a:extLst>
              <a:ext uri="{FF2B5EF4-FFF2-40B4-BE49-F238E27FC236}">
                <a16:creationId xmlns:a16="http://schemas.microsoft.com/office/drawing/2014/main" id="{07109867-59A7-4891-9F90-CF226D01DDF9}"/>
              </a:ext>
            </a:extLst>
          </p:cNvPr>
          <p:cNvSpPr/>
          <p:nvPr/>
        </p:nvSpPr>
        <p:spPr>
          <a:xfrm>
            <a:off x="427379" y="3217979"/>
            <a:ext cx="482034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71" name="Losango 70">
            <a:extLst>
              <a:ext uri="{FF2B5EF4-FFF2-40B4-BE49-F238E27FC236}">
                <a16:creationId xmlns:a16="http://schemas.microsoft.com/office/drawing/2014/main" id="{5F24AA71-A0D2-4154-80D4-B3EF1CB8E10C}"/>
              </a:ext>
            </a:extLst>
          </p:cNvPr>
          <p:cNvSpPr/>
          <p:nvPr/>
        </p:nvSpPr>
        <p:spPr>
          <a:xfrm>
            <a:off x="427403" y="3901818"/>
            <a:ext cx="482034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72" name="Losango 71">
            <a:extLst>
              <a:ext uri="{FF2B5EF4-FFF2-40B4-BE49-F238E27FC236}">
                <a16:creationId xmlns:a16="http://schemas.microsoft.com/office/drawing/2014/main" id="{740C8A74-5FC8-43A1-BED5-D9918D029BD6}"/>
              </a:ext>
            </a:extLst>
          </p:cNvPr>
          <p:cNvSpPr/>
          <p:nvPr/>
        </p:nvSpPr>
        <p:spPr>
          <a:xfrm>
            <a:off x="422167" y="4585657"/>
            <a:ext cx="482034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78" name="Losango 77">
            <a:extLst>
              <a:ext uri="{FF2B5EF4-FFF2-40B4-BE49-F238E27FC236}">
                <a16:creationId xmlns:a16="http://schemas.microsoft.com/office/drawing/2014/main" id="{7BB8C0E1-2B1D-4DE0-B176-C09163D158A3}"/>
              </a:ext>
            </a:extLst>
          </p:cNvPr>
          <p:cNvSpPr/>
          <p:nvPr/>
        </p:nvSpPr>
        <p:spPr>
          <a:xfrm>
            <a:off x="422167" y="5356452"/>
            <a:ext cx="482034" cy="584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5B4252A6-BF09-48E6-8172-B0D35D1577E4}"/>
              </a:ext>
            </a:extLst>
          </p:cNvPr>
          <p:cNvSpPr txBox="1"/>
          <p:nvPr/>
        </p:nvSpPr>
        <p:spPr>
          <a:xfrm>
            <a:off x="984227" y="4623228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Organização</a:t>
            </a:r>
          </a:p>
        </p:txBody>
      </p:sp>
      <p:sp>
        <p:nvSpPr>
          <p:cNvPr id="121" name="Forma Livre: Forma 120">
            <a:extLst>
              <a:ext uri="{FF2B5EF4-FFF2-40B4-BE49-F238E27FC236}">
                <a16:creationId xmlns:a16="http://schemas.microsoft.com/office/drawing/2014/main" id="{22BC9A9A-EB74-4B2C-BFDA-E1D5834F699A}"/>
              </a:ext>
            </a:extLst>
          </p:cNvPr>
          <p:cNvSpPr/>
          <p:nvPr/>
        </p:nvSpPr>
        <p:spPr>
          <a:xfrm>
            <a:off x="4901695" y="162341"/>
            <a:ext cx="867975" cy="819691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F670747A-0EAE-400E-88DB-B085271A5D48}"/>
              </a:ext>
            </a:extLst>
          </p:cNvPr>
          <p:cNvGrpSpPr/>
          <p:nvPr/>
        </p:nvGrpSpPr>
        <p:grpSpPr>
          <a:xfrm>
            <a:off x="4799151" y="0"/>
            <a:ext cx="7245087" cy="5585947"/>
            <a:chOff x="5569808" y="20591"/>
            <a:chExt cx="6474431" cy="5099993"/>
          </a:xfrm>
          <a:blipFill>
            <a:blip r:embed="rId2"/>
            <a:stretch>
              <a:fillRect/>
            </a:stretch>
          </a:blipFill>
        </p:grpSpPr>
        <p:sp>
          <p:nvSpPr>
            <p:cNvPr id="108" name="Hexágono 107">
              <a:extLst>
                <a:ext uri="{FF2B5EF4-FFF2-40B4-BE49-F238E27FC236}">
                  <a16:creationId xmlns:a16="http://schemas.microsoft.com/office/drawing/2014/main" id="{40131375-19BD-4460-ADA4-D227EC54BFCD}"/>
                </a:ext>
              </a:extLst>
            </p:cNvPr>
            <p:cNvSpPr/>
            <p:nvPr/>
          </p:nvSpPr>
          <p:spPr>
            <a:xfrm>
              <a:off x="8157486" y="972082"/>
              <a:ext cx="2139044" cy="19428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9" name="Hexágono 108">
              <a:extLst>
                <a:ext uri="{FF2B5EF4-FFF2-40B4-BE49-F238E27FC236}">
                  <a16:creationId xmlns:a16="http://schemas.microsoft.com/office/drawing/2014/main" id="{CB65FCD1-9526-4B55-83FD-51933C55C30C}"/>
                </a:ext>
              </a:extLst>
            </p:cNvPr>
            <p:cNvSpPr/>
            <p:nvPr/>
          </p:nvSpPr>
          <p:spPr>
            <a:xfrm>
              <a:off x="9872807" y="1988741"/>
              <a:ext cx="2139044" cy="19428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Hexágono 109">
              <a:extLst>
                <a:ext uri="{FF2B5EF4-FFF2-40B4-BE49-F238E27FC236}">
                  <a16:creationId xmlns:a16="http://schemas.microsoft.com/office/drawing/2014/main" id="{3C05BDCF-AA91-402D-992D-8B665CC495C9}"/>
                </a:ext>
              </a:extLst>
            </p:cNvPr>
            <p:cNvSpPr/>
            <p:nvPr/>
          </p:nvSpPr>
          <p:spPr>
            <a:xfrm>
              <a:off x="8201832" y="3022444"/>
              <a:ext cx="2050352" cy="1856968"/>
            </a:xfrm>
            <a:prstGeom prst="hexagon">
              <a:avLst>
                <a:gd name="adj" fmla="val 22362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2" name="Hexágono 111">
              <a:extLst>
                <a:ext uri="{FF2B5EF4-FFF2-40B4-BE49-F238E27FC236}">
                  <a16:creationId xmlns:a16="http://schemas.microsoft.com/office/drawing/2014/main" id="{240C218C-08F2-457F-B555-8BA5715E1BB7}"/>
                </a:ext>
              </a:extLst>
            </p:cNvPr>
            <p:cNvSpPr/>
            <p:nvPr/>
          </p:nvSpPr>
          <p:spPr>
            <a:xfrm>
              <a:off x="5569808" y="1303808"/>
              <a:ext cx="1381632" cy="11560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3" name="Hexágono 112">
              <a:extLst>
                <a:ext uri="{FF2B5EF4-FFF2-40B4-BE49-F238E27FC236}">
                  <a16:creationId xmlns:a16="http://schemas.microsoft.com/office/drawing/2014/main" id="{5F50F74F-B448-42E0-939C-022E7E2FCA50}"/>
                </a:ext>
              </a:extLst>
            </p:cNvPr>
            <p:cNvSpPr/>
            <p:nvPr/>
          </p:nvSpPr>
          <p:spPr>
            <a:xfrm>
              <a:off x="5875635" y="3964512"/>
              <a:ext cx="1381632" cy="1156072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3" name="Hexágono 122">
              <a:extLst>
                <a:ext uri="{FF2B5EF4-FFF2-40B4-BE49-F238E27FC236}">
                  <a16:creationId xmlns:a16="http://schemas.microsoft.com/office/drawing/2014/main" id="{3E69933D-6E94-4141-BECB-4FDD2474FED9}"/>
                </a:ext>
              </a:extLst>
            </p:cNvPr>
            <p:cNvSpPr/>
            <p:nvPr/>
          </p:nvSpPr>
          <p:spPr>
            <a:xfrm>
              <a:off x="6592920" y="132854"/>
              <a:ext cx="1890432" cy="180879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5" name="Hexágono 124">
              <a:extLst>
                <a:ext uri="{FF2B5EF4-FFF2-40B4-BE49-F238E27FC236}">
                  <a16:creationId xmlns:a16="http://schemas.microsoft.com/office/drawing/2014/main" id="{6D580B4B-F0BD-4B46-8891-DA4685DEE39B}"/>
                </a:ext>
              </a:extLst>
            </p:cNvPr>
            <p:cNvSpPr/>
            <p:nvPr/>
          </p:nvSpPr>
          <p:spPr>
            <a:xfrm>
              <a:off x="6575069" y="2088059"/>
              <a:ext cx="1935313" cy="178292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6" name="Hexágono 125">
              <a:extLst>
                <a:ext uri="{FF2B5EF4-FFF2-40B4-BE49-F238E27FC236}">
                  <a16:creationId xmlns:a16="http://schemas.microsoft.com/office/drawing/2014/main" id="{93386F8A-1304-4F88-9AAC-B7E57ED1C567}"/>
                </a:ext>
              </a:extLst>
            </p:cNvPr>
            <p:cNvSpPr/>
            <p:nvPr/>
          </p:nvSpPr>
          <p:spPr>
            <a:xfrm>
              <a:off x="9872807" y="20591"/>
              <a:ext cx="2171432" cy="188230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27" name="Forma Livre: Forma 126">
            <a:extLst>
              <a:ext uri="{FF2B5EF4-FFF2-40B4-BE49-F238E27FC236}">
                <a16:creationId xmlns:a16="http://schemas.microsoft.com/office/drawing/2014/main" id="{DF173FC8-6995-4F22-A76C-3A0F3DB67CEC}"/>
              </a:ext>
            </a:extLst>
          </p:cNvPr>
          <p:cNvSpPr/>
          <p:nvPr/>
        </p:nvSpPr>
        <p:spPr>
          <a:xfrm>
            <a:off x="10016298" y="3769564"/>
            <a:ext cx="2139043" cy="1847647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9" name="Forma Livre: Forma 128">
            <a:extLst>
              <a:ext uri="{FF2B5EF4-FFF2-40B4-BE49-F238E27FC236}">
                <a16:creationId xmlns:a16="http://schemas.microsoft.com/office/drawing/2014/main" id="{F0414748-E882-442C-9D42-18AA79FE3F4B}"/>
              </a:ext>
            </a:extLst>
          </p:cNvPr>
          <p:cNvSpPr/>
          <p:nvPr/>
        </p:nvSpPr>
        <p:spPr>
          <a:xfrm>
            <a:off x="4503623" y="525275"/>
            <a:ext cx="867975" cy="819691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DA43FE4B-EC43-406B-B310-126E7312506C}"/>
              </a:ext>
            </a:extLst>
          </p:cNvPr>
          <p:cNvSpPr/>
          <p:nvPr/>
        </p:nvSpPr>
        <p:spPr>
          <a:xfrm>
            <a:off x="3983026" y="1992574"/>
            <a:ext cx="1421011" cy="1505741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61FC625E-CCF8-476A-A33B-64C7EE42FCFF}"/>
              </a:ext>
            </a:extLst>
          </p:cNvPr>
          <p:cNvSpPr/>
          <p:nvPr/>
        </p:nvSpPr>
        <p:spPr>
          <a:xfrm>
            <a:off x="7916581" y="4823283"/>
            <a:ext cx="1601130" cy="1355696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2" name="Forma Livre: Forma 131">
            <a:extLst>
              <a:ext uri="{FF2B5EF4-FFF2-40B4-BE49-F238E27FC236}">
                <a16:creationId xmlns:a16="http://schemas.microsoft.com/office/drawing/2014/main" id="{E2AB041D-CCAC-4404-A67D-2CDDC0FE21F1}"/>
              </a:ext>
            </a:extLst>
          </p:cNvPr>
          <p:cNvSpPr/>
          <p:nvPr/>
        </p:nvSpPr>
        <p:spPr>
          <a:xfrm>
            <a:off x="7124636" y="4504152"/>
            <a:ext cx="1374864" cy="1355695"/>
          </a:xfrm>
          <a:custGeom>
            <a:avLst/>
            <a:gdLst>
              <a:gd name="connsiteX0" fmla="*/ 225747 w 867975"/>
              <a:gd name="connsiteY0" fmla="*/ 37964 h 819691"/>
              <a:gd name="connsiteX1" fmla="*/ 39453 w 867975"/>
              <a:gd name="connsiteY1" fmla="*/ 410551 h 819691"/>
              <a:gd name="connsiteX2" fmla="*/ 225747 w 867975"/>
              <a:gd name="connsiteY2" fmla="*/ 783138 h 819691"/>
              <a:gd name="connsiteX3" fmla="*/ 642228 w 867975"/>
              <a:gd name="connsiteY3" fmla="*/ 783138 h 819691"/>
              <a:gd name="connsiteX4" fmla="*/ 828521 w 867975"/>
              <a:gd name="connsiteY4" fmla="*/ 410551 h 819691"/>
              <a:gd name="connsiteX5" fmla="*/ 642228 w 867975"/>
              <a:gd name="connsiteY5" fmla="*/ 37964 h 819691"/>
              <a:gd name="connsiteX6" fmla="*/ 204923 w 867975"/>
              <a:gd name="connsiteY6" fmla="*/ 0 h 819691"/>
              <a:gd name="connsiteX7" fmla="*/ 663052 w 867975"/>
              <a:gd name="connsiteY7" fmla="*/ 0 h 819691"/>
              <a:gd name="connsiteX8" fmla="*/ 867975 w 867975"/>
              <a:gd name="connsiteY8" fmla="*/ 409846 h 819691"/>
              <a:gd name="connsiteX9" fmla="*/ 663052 w 867975"/>
              <a:gd name="connsiteY9" fmla="*/ 819691 h 819691"/>
              <a:gd name="connsiteX10" fmla="*/ 204923 w 867975"/>
              <a:gd name="connsiteY10" fmla="*/ 819691 h 819691"/>
              <a:gd name="connsiteX11" fmla="*/ 0 w 867975"/>
              <a:gd name="connsiteY11" fmla="*/ 409846 h 8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7975" h="819691">
                <a:moveTo>
                  <a:pt x="225747" y="37964"/>
                </a:moveTo>
                <a:lnTo>
                  <a:pt x="39453" y="410551"/>
                </a:lnTo>
                <a:lnTo>
                  <a:pt x="225747" y="783138"/>
                </a:lnTo>
                <a:lnTo>
                  <a:pt x="642228" y="783138"/>
                </a:lnTo>
                <a:lnTo>
                  <a:pt x="828521" y="410551"/>
                </a:lnTo>
                <a:lnTo>
                  <a:pt x="642228" y="37964"/>
                </a:lnTo>
                <a:close/>
                <a:moveTo>
                  <a:pt x="204923" y="0"/>
                </a:moveTo>
                <a:lnTo>
                  <a:pt x="663052" y="0"/>
                </a:lnTo>
                <a:lnTo>
                  <a:pt x="867975" y="409846"/>
                </a:lnTo>
                <a:lnTo>
                  <a:pt x="663052" y="819691"/>
                </a:lnTo>
                <a:lnTo>
                  <a:pt x="204923" y="819691"/>
                </a:lnTo>
                <a:lnTo>
                  <a:pt x="0" y="4098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47D56412-9745-4F4A-A3D3-6D53A5A01EB9}"/>
              </a:ext>
            </a:extLst>
          </p:cNvPr>
          <p:cNvCxnSpPr>
            <a:cxnSpLocks/>
          </p:cNvCxnSpPr>
          <p:nvPr/>
        </p:nvCxnSpPr>
        <p:spPr>
          <a:xfrm>
            <a:off x="97481" y="1202488"/>
            <a:ext cx="434520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C3F8EE25-8535-4620-B1F4-4BD472E0F334}"/>
              </a:ext>
            </a:extLst>
          </p:cNvPr>
          <p:cNvSpPr/>
          <p:nvPr/>
        </p:nvSpPr>
        <p:spPr>
          <a:xfrm>
            <a:off x="11306039" y="0"/>
            <a:ext cx="26233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A29DE4-8101-449A-9304-BD414486D839}"/>
              </a:ext>
            </a:extLst>
          </p:cNvPr>
          <p:cNvSpPr txBox="1"/>
          <p:nvPr/>
        </p:nvSpPr>
        <p:spPr>
          <a:xfrm>
            <a:off x="968631" y="5448784"/>
            <a:ext cx="22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 SemiConde" panose="020B0502040204020203" pitchFamily="34" charset="0"/>
              </a:rPr>
              <a:t>Multiplataforma</a:t>
            </a:r>
          </a:p>
        </p:txBody>
      </p:sp>
    </p:spTree>
    <p:extLst>
      <p:ext uri="{BB962C8B-B14F-4D97-AF65-F5344CB8AC3E}">
        <p14:creationId xmlns:p14="http://schemas.microsoft.com/office/powerpoint/2010/main" val="5503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/>
      <p:bldP spid="75" grpId="0"/>
      <p:bldP spid="77" grpId="0"/>
      <p:bldP spid="67" grpId="0" animBg="1"/>
      <p:bldP spid="69" grpId="0" animBg="1"/>
      <p:bldP spid="70" grpId="0" animBg="1"/>
      <p:bldP spid="71" grpId="0" animBg="1"/>
      <p:bldP spid="72" grpId="0" animBg="1"/>
      <p:bldP spid="78" grpId="0" animBg="1"/>
      <p:bldP spid="79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ágrima 15">
            <a:extLst>
              <a:ext uri="{FF2B5EF4-FFF2-40B4-BE49-F238E27FC236}">
                <a16:creationId xmlns:a16="http://schemas.microsoft.com/office/drawing/2014/main" id="{3A8D04F2-F64D-4617-96DD-EBCE05DECD04}"/>
              </a:ext>
            </a:extLst>
          </p:cNvPr>
          <p:cNvSpPr/>
          <p:nvPr/>
        </p:nvSpPr>
        <p:spPr>
          <a:xfrm>
            <a:off x="695324" y="1605341"/>
            <a:ext cx="4523017" cy="4497702"/>
          </a:xfrm>
          <a:prstGeom prst="teardrop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E5119A83-2A87-4E18-871D-EEF4027BA9A0}"/>
              </a:ext>
            </a:extLst>
          </p:cNvPr>
          <p:cNvSpPr/>
          <p:nvPr/>
        </p:nvSpPr>
        <p:spPr>
          <a:xfrm rot="19015708">
            <a:off x="2869383" y="-267163"/>
            <a:ext cx="2340624" cy="4403162"/>
          </a:xfrm>
          <a:prstGeom prst="triangle">
            <a:avLst/>
          </a:prstGeom>
          <a:solidFill>
            <a:schemeClr val="accent2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6B35F492-29FF-40EC-A16E-F74498C77778}"/>
              </a:ext>
            </a:extLst>
          </p:cNvPr>
          <p:cNvSpPr/>
          <p:nvPr/>
        </p:nvSpPr>
        <p:spPr>
          <a:xfrm rot="2697261">
            <a:off x="6428670" y="1264775"/>
            <a:ext cx="3841089" cy="4699743"/>
          </a:xfrm>
          <a:prstGeom prst="triangl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AFD67150-D83D-46B8-A0CF-2ADAAC54C05D}"/>
              </a:ext>
            </a:extLst>
          </p:cNvPr>
          <p:cNvSpPr/>
          <p:nvPr/>
        </p:nvSpPr>
        <p:spPr>
          <a:xfrm rot="21225702">
            <a:off x="180579" y="1482035"/>
            <a:ext cx="3841089" cy="4980755"/>
          </a:xfrm>
          <a:prstGeom prst="triangl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7C0E144-B085-48DB-9395-D70FE49C561A}"/>
              </a:ext>
            </a:extLst>
          </p:cNvPr>
          <p:cNvSpPr/>
          <p:nvPr/>
        </p:nvSpPr>
        <p:spPr>
          <a:xfrm>
            <a:off x="6142298" y="302378"/>
            <a:ext cx="4702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>
                <a:latin typeface="Calisto MT" panose="02040603050505030304" pitchFamily="18" charset="0"/>
              </a:rPr>
              <a:t>Cadastro de Hóspedes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797C1DD-ADBC-4B29-9A41-FCCF79F65623}"/>
              </a:ext>
            </a:extLst>
          </p:cNvPr>
          <p:cNvCxnSpPr>
            <a:cxnSpLocks/>
          </p:cNvCxnSpPr>
          <p:nvPr/>
        </p:nvCxnSpPr>
        <p:spPr>
          <a:xfrm>
            <a:off x="6653925" y="945323"/>
            <a:ext cx="413112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211A8A-D12E-4838-9A17-3D80945FBD23}"/>
              </a:ext>
            </a:extLst>
          </p:cNvPr>
          <p:cNvSpPr txBox="1"/>
          <p:nvPr/>
        </p:nvSpPr>
        <p:spPr>
          <a:xfrm>
            <a:off x="5785791" y="1288087"/>
            <a:ext cx="618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As informações dos hóspedes poderão ser cadastradas tanto pelo site quanto na recepção do hotel (por indivíduo ou grupo)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6B54BE-74D0-4653-8EEB-D41078FA3363}"/>
              </a:ext>
            </a:extLst>
          </p:cNvPr>
          <p:cNvSpPr/>
          <p:nvPr/>
        </p:nvSpPr>
        <p:spPr>
          <a:xfrm>
            <a:off x="6368142" y="2335353"/>
            <a:ext cx="4702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Mapa de Reservas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AC575DF-163C-48CB-8324-C5533D87CFCC}"/>
              </a:ext>
            </a:extLst>
          </p:cNvPr>
          <p:cNvCxnSpPr>
            <a:cxnSpLocks/>
          </p:cNvCxnSpPr>
          <p:nvPr/>
        </p:nvCxnSpPr>
        <p:spPr>
          <a:xfrm>
            <a:off x="6523297" y="2936457"/>
            <a:ext cx="413112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6378D3A-4D83-4E7F-83CA-83FBAACDA397}"/>
              </a:ext>
            </a:extLst>
          </p:cNvPr>
          <p:cNvSpPr txBox="1"/>
          <p:nvPr/>
        </p:nvSpPr>
        <p:spPr>
          <a:xfrm>
            <a:off x="5785791" y="3201489"/>
            <a:ext cx="618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A plataforma será responsável por registrar a situação dos quartos, classificando-os em disponíveis, ocupados ou em manutenção (limpeza e outras manutenções).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7C474FC-3A9C-4CA2-8C33-D68DCBE509EB}"/>
              </a:ext>
            </a:extLst>
          </p:cNvPr>
          <p:cNvSpPr/>
          <p:nvPr/>
        </p:nvSpPr>
        <p:spPr>
          <a:xfrm>
            <a:off x="6523297" y="4545154"/>
            <a:ext cx="4702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Check-in e Check-out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FFE69DF-DD00-48C8-8376-DD3CD97F65D1}"/>
              </a:ext>
            </a:extLst>
          </p:cNvPr>
          <p:cNvCxnSpPr>
            <a:cxnSpLocks/>
          </p:cNvCxnSpPr>
          <p:nvPr/>
        </p:nvCxnSpPr>
        <p:spPr>
          <a:xfrm>
            <a:off x="6678452" y="5146258"/>
            <a:ext cx="413112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D91C2D1-DCDC-4A66-BC06-F429527A83E7}"/>
              </a:ext>
            </a:extLst>
          </p:cNvPr>
          <p:cNvSpPr txBox="1"/>
          <p:nvPr/>
        </p:nvSpPr>
        <p:spPr>
          <a:xfrm>
            <a:off x="5780381" y="5631907"/>
            <a:ext cx="618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Horários de entrada e saída dos hóspedes serão registradas na plataforma pelo próprio indivíduo, de forma online, rápida e prática.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3162208-6755-47B0-880D-5A4ECF271D08}"/>
              </a:ext>
            </a:extLst>
          </p:cNvPr>
          <p:cNvSpPr/>
          <p:nvPr/>
        </p:nvSpPr>
        <p:spPr>
          <a:xfrm>
            <a:off x="10194965" y="50017"/>
            <a:ext cx="1997034" cy="4711738"/>
          </a:xfrm>
          <a:custGeom>
            <a:avLst/>
            <a:gdLst>
              <a:gd name="connsiteX0" fmla="*/ 609393 w 1997034"/>
              <a:gd name="connsiteY0" fmla="*/ 0 h 4711738"/>
              <a:gd name="connsiteX1" fmla="*/ 1997034 w 1997034"/>
              <a:gd name="connsiteY1" fmla="*/ 1858216 h 4711738"/>
              <a:gd name="connsiteX2" fmla="*/ 1997034 w 1997034"/>
              <a:gd name="connsiteY2" fmla="*/ 4188171 h 4711738"/>
              <a:gd name="connsiteX3" fmla="*/ 0 w 1997034"/>
              <a:gd name="connsiteY3" fmla="*/ 4711738 h 4711738"/>
              <a:gd name="connsiteX4" fmla="*/ 609393 w 1997034"/>
              <a:gd name="connsiteY4" fmla="*/ 0 h 47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034" h="4711738">
                <a:moveTo>
                  <a:pt x="609393" y="0"/>
                </a:moveTo>
                <a:lnTo>
                  <a:pt x="1997034" y="1858216"/>
                </a:lnTo>
                <a:lnTo>
                  <a:pt x="1997034" y="4188171"/>
                </a:lnTo>
                <a:lnTo>
                  <a:pt x="0" y="4711738"/>
                </a:lnTo>
                <a:lnTo>
                  <a:pt x="60939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Como melhorar o cadastro de hóspedes do hotel? Descubra agora!">
            <a:extLst>
              <a:ext uri="{FF2B5EF4-FFF2-40B4-BE49-F238E27FC236}">
                <a16:creationId xmlns:a16="http://schemas.microsoft.com/office/drawing/2014/main" id="{36EBDFC6-5934-4EBA-A071-24D62985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4" t="13095" r="21548" b="2619"/>
          <a:stretch>
            <a:fillRect/>
          </a:stretch>
        </p:blipFill>
        <p:spPr bwMode="auto">
          <a:xfrm>
            <a:off x="908099" y="1414303"/>
            <a:ext cx="4523016" cy="4497702"/>
          </a:xfrm>
          <a:custGeom>
            <a:avLst/>
            <a:gdLst>
              <a:gd name="connsiteX0" fmla="*/ 2759530 w 5519058"/>
              <a:gd name="connsiteY0" fmla="*/ 0 h 5780316"/>
              <a:gd name="connsiteX1" fmla="*/ 5519058 w 5519058"/>
              <a:gd name="connsiteY1" fmla="*/ 0 h 5780316"/>
              <a:gd name="connsiteX2" fmla="*/ 5519058 w 5519058"/>
              <a:gd name="connsiteY2" fmla="*/ 2890158 h 5780316"/>
              <a:gd name="connsiteX3" fmla="*/ 2759529 w 5519058"/>
              <a:gd name="connsiteY3" fmla="*/ 5780316 h 5780316"/>
              <a:gd name="connsiteX4" fmla="*/ 0 w 5519058"/>
              <a:gd name="connsiteY4" fmla="*/ 2890158 h 5780316"/>
              <a:gd name="connsiteX5" fmla="*/ 1 w 5519058"/>
              <a:gd name="connsiteY5" fmla="*/ 2890158 h 5780316"/>
              <a:gd name="connsiteX6" fmla="*/ 2759530 w 5519058"/>
              <a:gd name="connsiteY6" fmla="*/ 0 h 578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9058" h="5780316">
                <a:moveTo>
                  <a:pt x="2759530" y="0"/>
                </a:moveTo>
                <a:lnTo>
                  <a:pt x="5519058" y="0"/>
                </a:lnTo>
                <a:lnTo>
                  <a:pt x="5519058" y="2890158"/>
                </a:lnTo>
                <a:cubicBezTo>
                  <a:pt x="5519058" y="4486348"/>
                  <a:pt x="4283575" y="5780316"/>
                  <a:pt x="2759529" y="5780316"/>
                </a:cubicBezTo>
                <a:cubicBezTo>
                  <a:pt x="1235483" y="5780316"/>
                  <a:pt x="0" y="4486348"/>
                  <a:pt x="0" y="2890158"/>
                </a:cubicBezTo>
                <a:lnTo>
                  <a:pt x="1" y="2890158"/>
                </a:lnTo>
                <a:cubicBezTo>
                  <a:pt x="1" y="1293968"/>
                  <a:pt x="1235484" y="0"/>
                  <a:pt x="2759530" y="0"/>
                </a:cubicBezTo>
                <a:close/>
              </a:path>
            </a:pathLst>
          </a:cu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196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CD4A709-D410-4100-B545-0E221D2CB5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34462" y="1107150"/>
            <a:chExt cx="5009323" cy="3614201"/>
          </a:xfrm>
          <a:blipFill dpi="0" rotWithShape="1">
            <a:blip r:embed="rId2">
              <a:alphaModFix amt="47000"/>
            </a:blip>
            <a:srcRect/>
            <a:stretch>
              <a:fillRect/>
            </a:stretch>
          </a:blip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B9537534-E5D5-45DB-96D0-19EA1B423076}"/>
                </a:ext>
              </a:extLst>
            </p:cNvPr>
            <p:cNvSpPr/>
            <p:nvPr/>
          </p:nvSpPr>
          <p:spPr>
            <a:xfrm>
              <a:off x="234462" y="1107150"/>
              <a:ext cx="1472754" cy="3542678"/>
            </a:xfrm>
            <a:custGeom>
              <a:avLst/>
              <a:gdLst>
                <a:gd name="connsiteX0" fmla="*/ 0 w 1472754"/>
                <a:gd name="connsiteY0" fmla="*/ 0 h 3542678"/>
                <a:gd name="connsiteX1" fmla="*/ 1472754 w 1472754"/>
                <a:gd name="connsiteY1" fmla="*/ 0 h 3542678"/>
                <a:gd name="connsiteX2" fmla="*/ 0 w 1472754"/>
                <a:gd name="connsiteY2" fmla="*/ 3542678 h 3542678"/>
                <a:gd name="connsiteX3" fmla="*/ 0 w 1472754"/>
                <a:gd name="connsiteY3" fmla="*/ 0 h 35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2754" h="3542678">
                  <a:moveTo>
                    <a:pt x="0" y="0"/>
                  </a:moveTo>
                  <a:lnTo>
                    <a:pt x="1472754" y="0"/>
                  </a:lnTo>
                  <a:lnTo>
                    <a:pt x="0" y="35426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BCCB9B5-B4DD-4EFB-A05D-1AA5D1CCB160}"/>
                </a:ext>
              </a:extLst>
            </p:cNvPr>
            <p:cNvSpPr/>
            <p:nvPr/>
          </p:nvSpPr>
          <p:spPr>
            <a:xfrm>
              <a:off x="298621" y="1109748"/>
              <a:ext cx="2970322" cy="3587876"/>
            </a:xfrm>
            <a:custGeom>
              <a:avLst/>
              <a:gdLst>
                <a:gd name="connsiteX0" fmla="*/ 1485161 w 2970322"/>
                <a:gd name="connsiteY0" fmla="*/ 0 h 3587876"/>
                <a:gd name="connsiteX1" fmla="*/ 2970322 w 2970322"/>
                <a:gd name="connsiteY1" fmla="*/ 3587876 h 3587876"/>
                <a:gd name="connsiteX2" fmla="*/ 0 w 2970322"/>
                <a:gd name="connsiteY2" fmla="*/ 3587876 h 3587876"/>
                <a:gd name="connsiteX3" fmla="*/ 1485161 w 2970322"/>
                <a:gd name="connsiteY3" fmla="*/ 0 h 35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0322" h="3587876">
                  <a:moveTo>
                    <a:pt x="1485161" y="0"/>
                  </a:moveTo>
                  <a:lnTo>
                    <a:pt x="2970322" y="3587876"/>
                  </a:lnTo>
                  <a:lnTo>
                    <a:pt x="0" y="3587876"/>
                  </a:lnTo>
                  <a:lnTo>
                    <a:pt x="148516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CE7004EF-465A-4F20-A590-5C00B95BF0E7}"/>
                </a:ext>
              </a:extLst>
            </p:cNvPr>
            <p:cNvSpPr/>
            <p:nvPr/>
          </p:nvSpPr>
          <p:spPr>
            <a:xfrm>
              <a:off x="1851227" y="1140962"/>
              <a:ext cx="3392557" cy="3580388"/>
            </a:xfrm>
            <a:custGeom>
              <a:avLst/>
              <a:gdLst>
                <a:gd name="connsiteX0" fmla="*/ 0 w 3392557"/>
                <a:gd name="connsiteY0" fmla="*/ 0 h 3580388"/>
                <a:gd name="connsiteX1" fmla="*/ 3392557 w 3392557"/>
                <a:gd name="connsiteY1" fmla="*/ 0 h 3580388"/>
                <a:gd name="connsiteX2" fmla="*/ 1910495 w 3392557"/>
                <a:gd name="connsiteY2" fmla="*/ 3580388 h 3580388"/>
                <a:gd name="connsiteX3" fmla="*/ 1482061 w 3392557"/>
                <a:gd name="connsiteY3" fmla="*/ 3580388 h 3580388"/>
                <a:gd name="connsiteX4" fmla="*/ 0 w 3392557"/>
                <a:gd name="connsiteY4" fmla="*/ 0 h 35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2557" h="3580388">
                  <a:moveTo>
                    <a:pt x="0" y="0"/>
                  </a:moveTo>
                  <a:lnTo>
                    <a:pt x="3392557" y="0"/>
                  </a:lnTo>
                  <a:lnTo>
                    <a:pt x="1910495" y="3580388"/>
                  </a:lnTo>
                  <a:lnTo>
                    <a:pt x="1482061" y="35803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2CEF889B-B5EC-4F82-AEBC-01F0548CC138}"/>
                </a:ext>
              </a:extLst>
            </p:cNvPr>
            <p:cNvSpPr/>
            <p:nvPr/>
          </p:nvSpPr>
          <p:spPr>
            <a:xfrm>
              <a:off x="3855018" y="1366346"/>
              <a:ext cx="1388767" cy="3355005"/>
            </a:xfrm>
            <a:custGeom>
              <a:avLst/>
              <a:gdLst>
                <a:gd name="connsiteX0" fmla="*/ 1388767 w 1388767"/>
                <a:gd name="connsiteY0" fmla="*/ 0 h 3355005"/>
                <a:gd name="connsiteX1" fmla="*/ 1388767 w 1388767"/>
                <a:gd name="connsiteY1" fmla="*/ 3355005 h 3355005"/>
                <a:gd name="connsiteX2" fmla="*/ 0 w 1388767"/>
                <a:gd name="connsiteY2" fmla="*/ 3355005 h 3355005"/>
                <a:gd name="connsiteX3" fmla="*/ 1388767 w 1388767"/>
                <a:gd name="connsiteY3" fmla="*/ 0 h 33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767" h="3355005">
                  <a:moveTo>
                    <a:pt x="1388767" y="0"/>
                  </a:moveTo>
                  <a:lnTo>
                    <a:pt x="1388767" y="3355005"/>
                  </a:lnTo>
                  <a:lnTo>
                    <a:pt x="0" y="3355005"/>
                  </a:lnTo>
                  <a:lnTo>
                    <a:pt x="13887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724F8D4C-9496-46B8-87F1-51B1CDA03E14}"/>
              </a:ext>
            </a:extLst>
          </p:cNvPr>
          <p:cNvSpPr/>
          <p:nvPr/>
        </p:nvSpPr>
        <p:spPr>
          <a:xfrm>
            <a:off x="6696834" y="199440"/>
            <a:ext cx="4702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Relatórios Financeiros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F3301C5-1E62-4C56-8A67-9C8DA17D6FD6}"/>
              </a:ext>
            </a:extLst>
          </p:cNvPr>
          <p:cNvCxnSpPr>
            <a:cxnSpLocks/>
          </p:cNvCxnSpPr>
          <p:nvPr/>
        </p:nvCxnSpPr>
        <p:spPr>
          <a:xfrm>
            <a:off x="6696834" y="779800"/>
            <a:ext cx="4562129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A9DD5479-F8B5-4EAF-BD47-54CAA84A7AD5}"/>
              </a:ext>
            </a:extLst>
          </p:cNvPr>
          <p:cNvSpPr/>
          <p:nvPr/>
        </p:nvSpPr>
        <p:spPr>
          <a:xfrm>
            <a:off x="6696834" y="4675714"/>
            <a:ext cx="4702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Atendimento e Suporte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9BEB51D-C47A-44FD-B6CC-0A4579A56AE2}"/>
              </a:ext>
            </a:extLst>
          </p:cNvPr>
          <p:cNvCxnSpPr>
            <a:cxnSpLocks/>
          </p:cNvCxnSpPr>
          <p:nvPr/>
        </p:nvCxnSpPr>
        <p:spPr>
          <a:xfrm flipV="1">
            <a:off x="6667812" y="5260489"/>
            <a:ext cx="4731718" cy="5742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81135F-B810-48C7-A411-4B7A1B327708}"/>
              </a:ext>
            </a:extLst>
          </p:cNvPr>
          <p:cNvSpPr/>
          <p:nvPr/>
        </p:nvSpPr>
        <p:spPr>
          <a:xfrm>
            <a:off x="5934835" y="2305477"/>
            <a:ext cx="6122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Calisto MT" panose="02040603050505030304" pitchFamily="18" charset="0"/>
              </a:rPr>
              <a:t>Inserção de Avisos e Lembretes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D83B350-6A9F-45B5-8449-718CD9DE3B90}"/>
              </a:ext>
            </a:extLst>
          </p:cNvPr>
          <p:cNvCxnSpPr>
            <a:cxnSpLocks/>
          </p:cNvCxnSpPr>
          <p:nvPr/>
        </p:nvCxnSpPr>
        <p:spPr>
          <a:xfrm>
            <a:off x="6667812" y="2947679"/>
            <a:ext cx="473171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443D3EB-EB5D-4F51-B403-C0772E83AD36}"/>
              </a:ext>
            </a:extLst>
          </p:cNvPr>
          <p:cNvSpPr txBox="1"/>
          <p:nvPr/>
        </p:nvSpPr>
        <p:spPr>
          <a:xfrm>
            <a:off x="6040175" y="1066704"/>
            <a:ext cx="601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Todos os gastos gerados pelos hóspedes serão armazenados no sistema e ao final relatado junto ao valor final das despesas.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9FC606-E40D-46F8-82CB-2AA0451E0797}"/>
              </a:ext>
            </a:extLst>
          </p:cNvPr>
          <p:cNvSpPr txBox="1"/>
          <p:nvPr/>
        </p:nvSpPr>
        <p:spPr>
          <a:xfrm>
            <a:off x="6040175" y="3222992"/>
            <a:ext cx="601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Na troca de período entre os funcionários, os mesmos poderão deixar comentários, lembretes, avisos anexados no sistema para o próximo usuário, sobre pontos de atenção do trabalho; alertas; problemas.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993610-D0C5-46DB-8E7E-405B4E72E111}"/>
              </a:ext>
            </a:extLst>
          </p:cNvPr>
          <p:cNvSpPr txBox="1"/>
          <p:nvPr/>
        </p:nvSpPr>
        <p:spPr>
          <a:xfrm>
            <a:off x="6040175" y="5573721"/>
            <a:ext cx="601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Bahnschrift SemiLight SemiConde" panose="020B0502040204020203" pitchFamily="34" charset="0"/>
              </a:rPr>
              <a:t>Qualquer dúvida sobre a plataforma ou alguma falha relatada pelos usuários serão resolvidas tanto por chat, como e-mail e contato, disponibilizados no sistema.</a:t>
            </a:r>
          </a:p>
        </p:txBody>
      </p:sp>
      <p:sp>
        <p:nvSpPr>
          <p:cNvPr id="53" name="Triângulo isósceles 52">
            <a:extLst>
              <a:ext uri="{FF2B5EF4-FFF2-40B4-BE49-F238E27FC236}">
                <a16:creationId xmlns:a16="http://schemas.microsoft.com/office/drawing/2014/main" id="{C20408B5-9AE9-419B-AB0C-287A4F061488}"/>
              </a:ext>
            </a:extLst>
          </p:cNvPr>
          <p:cNvSpPr/>
          <p:nvPr/>
        </p:nvSpPr>
        <p:spPr>
          <a:xfrm>
            <a:off x="0" y="0"/>
            <a:ext cx="5524189" cy="679384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Lágrima 2">
            <a:extLst>
              <a:ext uri="{FF2B5EF4-FFF2-40B4-BE49-F238E27FC236}">
                <a16:creationId xmlns:a16="http://schemas.microsoft.com/office/drawing/2014/main" id="{2F80CB32-8E0B-466F-B4FE-428D67086197}"/>
              </a:ext>
            </a:extLst>
          </p:cNvPr>
          <p:cNvSpPr/>
          <p:nvPr/>
        </p:nvSpPr>
        <p:spPr>
          <a:xfrm>
            <a:off x="1025014" y="1983413"/>
            <a:ext cx="3933933" cy="3590308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Como é o relacionamento de um franqueado com o franqueador | Franquia">
            <a:extLst>
              <a:ext uri="{FF2B5EF4-FFF2-40B4-BE49-F238E27FC236}">
                <a16:creationId xmlns:a16="http://schemas.microsoft.com/office/drawing/2014/main" id="{13FF062B-B044-47F5-8B06-A0D155FC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t="7347" r="13694" b="865"/>
          <a:stretch>
            <a:fillRect/>
          </a:stretch>
        </p:blipFill>
        <p:spPr bwMode="auto">
          <a:xfrm>
            <a:off x="1128344" y="1839059"/>
            <a:ext cx="3933933" cy="3619002"/>
          </a:xfrm>
          <a:custGeom>
            <a:avLst/>
            <a:gdLst>
              <a:gd name="connsiteX0" fmla="*/ 2107204 w 4214406"/>
              <a:gd name="connsiteY0" fmla="*/ 0 h 3877022"/>
              <a:gd name="connsiteX1" fmla="*/ 4214406 w 4214406"/>
              <a:gd name="connsiteY1" fmla="*/ 0 h 3877022"/>
              <a:gd name="connsiteX2" fmla="*/ 4214406 w 4214406"/>
              <a:gd name="connsiteY2" fmla="*/ 1938511 h 3877022"/>
              <a:gd name="connsiteX3" fmla="*/ 2107203 w 4214406"/>
              <a:gd name="connsiteY3" fmla="*/ 3877022 h 3877022"/>
              <a:gd name="connsiteX4" fmla="*/ 0 w 4214406"/>
              <a:gd name="connsiteY4" fmla="*/ 1938511 h 3877022"/>
              <a:gd name="connsiteX5" fmla="*/ 1 w 4214406"/>
              <a:gd name="connsiteY5" fmla="*/ 1938511 h 3877022"/>
              <a:gd name="connsiteX6" fmla="*/ 2107204 w 4214406"/>
              <a:gd name="connsiteY6" fmla="*/ 0 h 387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4406" h="3877022">
                <a:moveTo>
                  <a:pt x="2107204" y="0"/>
                </a:moveTo>
                <a:lnTo>
                  <a:pt x="4214406" y="0"/>
                </a:lnTo>
                <a:lnTo>
                  <a:pt x="4214406" y="1938511"/>
                </a:lnTo>
                <a:cubicBezTo>
                  <a:pt x="4214406" y="3009121"/>
                  <a:pt x="3270979" y="3877022"/>
                  <a:pt x="2107203" y="3877022"/>
                </a:cubicBezTo>
                <a:cubicBezTo>
                  <a:pt x="943427" y="3877022"/>
                  <a:pt x="0" y="3009121"/>
                  <a:pt x="0" y="1938511"/>
                </a:cubicBezTo>
                <a:lnTo>
                  <a:pt x="1" y="1938511"/>
                </a:lnTo>
                <a:cubicBezTo>
                  <a:pt x="1" y="867901"/>
                  <a:pt x="943428" y="0"/>
                  <a:pt x="2107204" y="0"/>
                </a:cubicBezTo>
                <a:close/>
              </a:path>
            </a:pathLst>
          </a:custGeom>
          <a:noFill/>
          <a:effectLst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007EFDB-A503-4FFC-83F3-FD39B14FE803}"/>
              </a:ext>
            </a:extLst>
          </p:cNvPr>
          <p:cNvSpPr/>
          <p:nvPr/>
        </p:nvSpPr>
        <p:spPr>
          <a:xfrm>
            <a:off x="3305908" y="112542"/>
            <a:ext cx="8886072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Taxa de ocupação: como garantir quartos reservados mesmo na baixa ...">
            <a:extLst>
              <a:ext uri="{FF2B5EF4-FFF2-40B4-BE49-F238E27FC236}">
                <a16:creationId xmlns:a16="http://schemas.microsoft.com/office/drawing/2014/main" id="{C1544166-B40C-44CD-8286-EE49336C7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47"/>
          <a:stretch/>
        </p:blipFill>
        <p:spPr bwMode="auto">
          <a:xfrm>
            <a:off x="20" y="10"/>
            <a:ext cx="12009284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8ADBF1F-ABDD-4E07-A5DF-A9E10BB4393E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rgbClr val="00206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B0D4C1-662D-4934-98DA-54EE2184B4EF}"/>
              </a:ext>
            </a:extLst>
          </p:cNvPr>
          <p:cNvSpPr txBox="1"/>
          <p:nvPr/>
        </p:nvSpPr>
        <p:spPr>
          <a:xfrm>
            <a:off x="0" y="112532"/>
            <a:ext cx="121920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sto MT" panose="02040603050505030304" pitchFamily="18" charset="0"/>
              </a:rPr>
              <a:t>A PRIMEIRA IMPRESSÃO É A QUE FICA!!</a:t>
            </a:r>
          </a:p>
        </p:txBody>
      </p:sp>
    </p:spTree>
    <p:extLst>
      <p:ext uri="{BB962C8B-B14F-4D97-AF65-F5344CB8AC3E}">
        <p14:creationId xmlns:p14="http://schemas.microsoft.com/office/powerpoint/2010/main" val="6250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75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375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375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75" autoRev="1" fill="remov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316E9EC031A448B6DFA8F45A8D2B79" ma:contentTypeVersion="2" ma:contentTypeDescription="Crie um novo documento." ma:contentTypeScope="" ma:versionID="0bd29e911f0e4030147709856e749a6c">
  <xsd:schema xmlns:xsd="http://www.w3.org/2001/XMLSchema" xmlns:xs="http://www.w3.org/2001/XMLSchema" xmlns:p="http://schemas.microsoft.com/office/2006/metadata/properties" xmlns:ns2="0ce296e2-47e3-4200-82ea-d1fbef3913f4" targetNamespace="http://schemas.microsoft.com/office/2006/metadata/properties" ma:root="true" ma:fieldsID="33ddf96ba7ef6d8b10ce997d5ff8ffa1" ns2:_="">
    <xsd:import namespace="0ce296e2-47e3-4200-82ea-d1fbef3913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296e2-47e3-4200-82ea-d1fbef3913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D0D411-F605-47A5-AB77-F2E4E814EB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DF937B-4FC6-4CE4-B5CF-EBD71284AA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01C491B-4D6F-4CFF-B5CF-C33F7C6CDE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e296e2-47e3-4200-82ea-d1fbef3913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341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Bahnschrift SemiLight SemiConde</vt:lpstr>
      <vt:lpstr>Calibri</vt:lpstr>
      <vt:lpstr>Calibri Light</vt:lpstr>
      <vt:lpstr>Calisto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LARYSSA FERREIRA MARTILE</dc:creator>
  <cp:lastModifiedBy>LARYSSA FERREIRA MARTILE</cp:lastModifiedBy>
  <cp:revision>68</cp:revision>
  <dcterms:created xsi:type="dcterms:W3CDTF">2020-07-15T21:46:30Z</dcterms:created>
  <dcterms:modified xsi:type="dcterms:W3CDTF">2020-07-21T22:27:49Z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0x0101006B316E9EC031A448B6DFA8F45A8D2B79</vt:lpwstr>
  </property>
</Properties>
</file>